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9" d="100"/>
          <a:sy n="89" d="100"/>
        </p:scale>
        <p:origin x="-120"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0A0E4E66-EF86-449A-9BA1-057163CCF70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A0E4E66-EF86-449A-9BA1-057163CCF70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A0E4E66-EF86-449A-9BA1-057163CCF70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0A0E4E66-EF86-449A-9BA1-057163CCF70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0A0E4E66-EF86-449A-9BA1-057163CCF70F}" type="slidenum">
              <a:rPr lang="el-GR" smtClean="0"/>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0A0E4E66-EF86-449A-9BA1-057163CCF70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0A0E4E66-EF86-449A-9BA1-057163CCF70F}" type="slidenum">
              <a:rPr lang="el-GR" smtClean="0"/>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A0E4E66-EF86-449A-9BA1-057163CCF70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A0E4E66-EF86-449A-9BA1-057163CCF70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A0E4E66-EF86-449A-9BA1-057163CCF70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83026807-37A7-4386-8FAB-B0FD63B726EB}" type="datetimeFigureOut">
              <a:rPr lang="el-GR" smtClean="0"/>
              <a:t>20/5/2016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0A0E4E66-EF86-449A-9BA1-057163CCF70F}" type="slidenum">
              <a:rPr lang="el-GR" smtClean="0"/>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3026807-37A7-4386-8FAB-B0FD63B726EB}" type="datetimeFigureOut">
              <a:rPr lang="el-GR" smtClean="0"/>
              <a:t>20/5/2016</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A0E4E66-EF86-449A-9BA1-057163CCF70F}" type="slidenum">
              <a:rPr lang="el-GR" smtClean="0"/>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357158" y="2857496"/>
            <a:ext cx="8382551" cy="923330"/>
          </a:xfrm>
          <a:prstGeom prst="rect">
            <a:avLst/>
          </a:prstGeom>
          <a:blipFill>
            <a:blip r:embed="rId2"/>
            <a:tile tx="0" ty="0" sx="100000" sy="100000" flip="none" algn="tl"/>
          </a:blipFill>
        </p:spPr>
        <p:txBody>
          <a:bodyPr wrap="square" lIns="91440" tIns="45720" rIns="91440" bIns="45720">
            <a:spAutoFit/>
          </a:bodyPr>
          <a:lstStyle/>
          <a:p>
            <a:pPr algn="ctr"/>
            <a:r>
              <a:rPr lang="el-G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Παραδοσιακοί χοροί Κρήτης</a:t>
            </a:r>
            <a:endParaRPr lang="el-GR"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pPr>
              <a:buNone/>
            </a:pPr>
            <a:r>
              <a:rPr lang="el-GR" dirty="0" smtClean="0"/>
              <a:t>     </a:t>
            </a:r>
            <a:r>
              <a:rPr lang="el-GR" sz="2100" dirty="0" smtClean="0">
                <a:latin typeface="Comic Sans MS" pitchFamily="66" charset="0"/>
              </a:rPr>
              <a:t>Μετά </a:t>
            </a:r>
            <a:r>
              <a:rPr lang="el-GR" sz="2100" dirty="0">
                <a:latin typeface="Comic Sans MS" pitchFamily="66" charset="0"/>
              </a:rPr>
              <a:t>την Άλωση της Πόλης ο σουλτάνος αναγνωρίζοντας την ανδρεία που επέδειξαν τους άφησε να φύγουν με τον οπλισμό τους και τα πλοία τους χωρίς να τους πειράξει. Ύστερα από πολλές κακουχίες έφτασαν στην Κίσσαμο όπου και παρέμειναν τραγουδώντας τις δυο αυτές μελωδίες χωρίς όμως να τις χορέψουν ποτέ. Έτσι αυτές οι δυο μελωδίες πέρασαν από γενιά σε γενιά συνοδεύοντας ριζίτικα τραγούδια και ποτέ χορευτικά.. Το 1750 στα </a:t>
            </a:r>
            <a:r>
              <a:rPr lang="el-GR" sz="2100" dirty="0" err="1">
                <a:latin typeface="Comic Sans MS" pitchFamily="66" charset="0"/>
              </a:rPr>
              <a:t>Πατεριανά</a:t>
            </a:r>
            <a:r>
              <a:rPr lang="el-GR" sz="2100" dirty="0">
                <a:latin typeface="Comic Sans MS" pitchFamily="66" charset="0"/>
              </a:rPr>
              <a:t> </a:t>
            </a:r>
            <a:r>
              <a:rPr lang="el-GR" sz="2100" dirty="0" err="1">
                <a:latin typeface="Comic Sans MS" pitchFamily="66" charset="0"/>
              </a:rPr>
              <a:t>Λουσακιών</a:t>
            </a:r>
            <a:r>
              <a:rPr lang="el-GR" sz="2100" dirty="0">
                <a:latin typeface="Comic Sans MS" pitchFamily="66" charset="0"/>
              </a:rPr>
              <a:t> </a:t>
            </a:r>
            <a:r>
              <a:rPr lang="el-GR" sz="2100" dirty="0" err="1">
                <a:latin typeface="Comic Sans MS" pitchFamily="66" charset="0"/>
              </a:rPr>
              <a:t>Κισσάμου</a:t>
            </a:r>
            <a:r>
              <a:rPr lang="el-GR" sz="2100" dirty="0">
                <a:latin typeface="Comic Sans MS" pitchFamily="66" charset="0"/>
              </a:rPr>
              <a:t> παντρευόταν ένας οπλαρχηγός της εποχής ο </a:t>
            </a:r>
            <a:r>
              <a:rPr lang="el-GR" sz="2100" dirty="0" err="1">
                <a:latin typeface="Comic Sans MS" pitchFamily="66" charset="0"/>
              </a:rPr>
              <a:t>Πατερομάνος</a:t>
            </a:r>
            <a:r>
              <a:rPr lang="el-GR" sz="2100" dirty="0">
                <a:latin typeface="Comic Sans MS" pitchFamily="66" charset="0"/>
              </a:rPr>
              <a:t> και ήταν καλεσμένοι όλοι οι </a:t>
            </a:r>
            <a:r>
              <a:rPr lang="el-GR" sz="2100" dirty="0" err="1">
                <a:latin typeface="Comic Sans MS" pitchFamily="66" charset="0"/>
              </a:rPr>
              <a:t>Κισσαμίτες</a:t>
            </a:r>
            <a:r>
              <a:rPr lang="el-GR" sz="2100" dirty="0">
                <a:latin typeface="Comic Sans MS" pitchFamily="66" charset="0"/>
              </a:rPr>
              <a:t> και </a:t>
            </a:r>
            <a:r>
              <a:rPr lang="el-GR" sz="2100" dirty="0" err="1">
                <a:latin typeface="Comic Sans MS" pitchFamily="66" charset="0"/>
              </a:rPr>
              <a:t>Γραμπουσιανοί</a:t>
            </a:r>
            <a:r>
              <a:rPr lang="el-GR" sz="2100" dirty="0">
                <a:latin typeface="Comic Sans MS" pitchFamily="66" charset="0"/>
              </a:rPr>
              <a:t> οπλαρχηγοί. Σκοπός τους ήταν να οργανώσουν μια επανάσταση κατά των Τούρκων. Κάλεσαν λοιπόν τότε και το μεγάλο </a:t>
            </a:r>
            <a:r>
              <a:rPr lang="el-GR" sz="2100" dirty="0" err="1">
                <a:latin typeface="Comic Sans MS" pitchFamily="66" charset="0"/>
              </a:rPr>
              <a:t>βιολάτορα</a:t>
            </a:r>
            <a:r>
              <a:rPr lang="el-GR" sz="2100" dirty="0">
                <a:latin typeface="Comic Sans MS" pitchFamily="66" charset="0"/>
              </a:rPr>
              <a:t> της εποχής Στεφανή </a:t>
            </a:r>
            <a:r>
              <a:rPr lang="el-GR" sz="2100" dirty="0" err="1">
                <a:latin typeface="Comic Sans MS" pitchFamily="66" charset="0"/>
              </a:rPr>
              <a:t>Τριανταφυλλάκη</a:t>
            </a:r>
            <a:r>
              <a:rPr lang="el-GR" sz="2100" dirty="0">
                <a:latin typeface="Comic Sans MS" pitchFamily="66" charset="0"/>
              </a:rPr>
              <a:t> ή </a:t>
            </a:r>
            <a:r>
              <a:rPr lang="el-GR" sz="2100" dirty="0" err="1">
                <a:latin typeface="Comic Sans MS" pitchFamily="66" charset="0"/>
              </a:rPr>
              <a:t>Κιόρο</a:t>
            </a:r>
            <a:r>
              <a:rPr lang="el-GR" sz="2100" dirty="0">
                <a:latin typeface="Comic Sans MS" pitchFamily="66" charset="0"/>
              </a:rPr>
              <a:t> και για να τιμήσουν τους πεσόντες της πόλης του ζήτησαν να παίξει τις δυο παλιές μελωδίες και να τις χορέψουν πράγμα το οποίο δεν είχε γίνει ως τότε.</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686320"/>
          </a:xfrm>
        </p:spPr>
        <p:txBody>
          <a:bodyPr>
            <a:normAutofit fontScale="25000" lnSpcReduction="20000"/>
          </a:bodyPr>
          <a:lstStyle/>
          <a:p>
            <a:pPr>
              <a:buNone/>
            </a:pPr>
            <a:r>
              <a:rPr lang="el-GR" sz="7200" dirty="0">
                <a:latin typeface="Comic Sans MS" pitchFamily="66" charset="0"/>
              </a:rPr>
              <a:t>Έτσι λοιπόν οι καπεταναίοι χόρεψαν πάνω στις δυο αυτές μελωδίες και προέκυψαν τα έντεκα βήματα του συρτού . Στα επόμενα χρόνια βγήκαν δεκάδες μελωδίες πάνω στα βήματα αυτά που σιγά σιγά κατέληξαν στη σημερινή μορφή του συρτού.</a:t>
            </a:r>
          </a:p>
          <a:p>
            <a:pPr>
              <a:buNone/>
            </a:pPr>
            <a:r>
              <a:rPr lang="el-GR" sz="7200" dirty="0">
                <a:latin typeface="Comic Sans MS" pitchFamily="66" charset="0"/>
              </a:rPr>
              <a:t>Ο χορός ήταν και είναι ιεροτελεστικός. Ο πρώτος που σέρνει κάνει τα </a:t>
            </a:r>
            <a:r>
              <a:rPr lang="el-GR" sz="7200" dirty="0" err="1">
                <a:latin typeface="Comic Sans MS" pitchFamily="66" charset="0"/>
              </a:rPr>
              <a:t>ταλίμια</a:t>
            </a:r>
            <a:r>
              <a:rPr lang="el-GR" sz="7200" dirty="0">
                <a:latin typeface="Comic Sans MS" pitchFamily="66" charset="0"/>
              </a:rPr>
              <a:t> του σεμνά και με δεξιοτεχνία αλλά ποτέ με εναέρια πετάγματα και ακροβατικά. Ο δεύτερος ακολουθεί και συμμετέχει στα </a:t>
            </a:r>
            <a:r>
              <a:rPr lang="el-GR" sz="7200" dirty="0" err="1">
                <a:latin typeface="Comic Sans MS" pitchFamily="66" charset="0"/>
              </a:rPr>
              <a:t>ταλίμια</a:t>
            </a:r>
            <a:r>
              <a:rPr lang="el-GR" sz="7200" dirty="0">
                <a:latin typeface="Comic Sans MS" pitchFamily="66" charset="0"/>
              </a:rPr>
              <a:t> του πρώτου , ενώ οι άλλοι απλώς ακολουθούν περπατώντας μέχρι να έρθει η σειρά τους να πιάσουν κι αυτοί πρώτοι στην </a:t>
            </a:r>
            <a:r>
              <a:rPr lang="el-GR" sz="7200" dirty="0" err="1">
                <a:latin typeface="Comic Sans MS" pitchFamily="66" charset="0"/>
              </a:rPr>
              <a:t>καφαλή</a:t>
            </a:r>
            <a:r>
              <a:rPr lang="el-GR" sz="7200" dirty="0">
                <a:latin typeface="Comic Sans MS" pitchFamily="66" charset="0"/>
              </a:rPr>
              <a:t> του χορού, συμβολίζοντας έτσι τον καπετάνιο και τα παλικάρια του που σε περίπτωση που σκοτωθεί αναπληρώνεται από τους συντρόφους του. Στο ξεκίνημά του ο χορός ήταν καθαρά ανδρικός.</a:t>
            </a:r>
          </a:p>
          <a:p>
            <a:pPr>
              <a:buNone/>
            </a:pPr>
            <a:r>
              <a:rPr lang="el-GR" sz="7200" dirty="0">
                <a:latin typeface="Comic Sans MS" pitchFamily="66" charset="0"/>
              </a:rPr>
              <a:t>Στις μέρες μας η αυστηρή δομή του χορού έχει χαθεί. Χορεύεται από άνδρες και γυναίκες πιασμένοι από τις παλάμες στο ύψος των ώμων και με πλήθος φιγούρες ξένες προς τα πατήματα και το νόημα του χορού.</a:t>
            </a:r>
          </a:p>
          <a:p>
            <a:pPr>
              <a:buNone/>
            </a:pPr>
            <a:r>
              <a:rPr lang="el-GR" sz="7200" dirty="0">
                <a:latin typeface="Comic Sans MS" pitchFamily="66" charset="0"/>
              </a:rPr>
              <a:t>Σιγά σιγά ο συρτός πέρασε στις γειτονικές επαρχίες και από εκεί με τη συμβολή των ιερών τεράτων της κρητικής μουσικής Ανδρέα </a:t>
            </a:r>
            <a:r>
              <a:rPr lang="el-GR" sz="7200" dirty="0" err="1">
                <a:latin typeface="Comic Sans MS" pitchFamily="66" charset="0"/>
              </a:rPr>
              <a:t>Ροδινού</a:t>
            </a:r>
            <a:r>
              <a:rPr lang="el-GR" sz="7200" dirty="0">
                <a:latin typeface="Comic Sans MS" pitchFamily="66" charset="0"/>
              </a:rPr>
              <a:t>, Θανάση </a:t>
            </a:r>
            <a:r>
              <a:rPr lang="el-GR" sz="7200" dirty="0" err="1">
                <a:latin typeface="Comic Sans MS" pitchFamily="66" charset="0"/>
              </a:rPr>
              <a:t>Σκορδαλού</a:t>
            </a:r>
            <a:r>
              <a:rPr lang="el-GR" sz="7200" dirty="0">
                <a:latin typeface="Comic Sans MS" pitchFamily="66" charset="0"/>
              </a:rPr>
              <a:t> Κώστα </a:t>
            </a:r>
            <a:r>
              <a:rPr lang="el-GR" sz="7200" dirty="0" err="1">
                <a:latin typeface="Comic Sans MS" pitchFamily="66" charset="0"/>
              </a:rPr>
              <a:t>Μουντάκη</a:t>
            </a:r>
            <a:r>
              <a:rPr lang="el-GR" sz="7200" dirty="0">
                <a:latin typeface="Comic Sans MS" pitchFamily="66" charset="0"/>
              </a:rPr>
              <a:t> αλλά και αρκετών άλλων επικράτησε ολοκληρωτικά σε </a:t>
            </a:r>
            <a:r>
              <a:rPr lang="el-GR" sz="7200" dirty="0" err="1">
                <a:latin typeface="Comic Sans MS" pitchFamily="66" charset="0"/>
              </a:rPr>
              <a:t>παγκρήτιο</a:t>
            </a:r>
            <a:r>
              <a:rPr lang="el-GR" sz="7200" dirty="0">
                <a:latin typeface="Comic Sans MS" pitchFamily="66" charset="0"/>
              </a:rPr>
              <a:t> επίπεδο .</a:t>
            </a:r>
          </a:p>
          <a:p>
            <a:pPr>
              <a:buNone/>
            </a:pPr>
            <a:r>
              <a:rPr lang="el-GR" sz="7200" dirty="0">
                <a:latin typeface="Comic Sans MS" pitchFamily="66" charset="0"/>
              </a:rPr>
              <a:t>Σήμερα μάλιστα θεωρείται ότι έχει αντικαταστήσει το Σιγανό και έχει πάρει τη θέση του ως Χορού της Νύφης</a:t>
            </a:r>
            <a:r>
              <a:rPr lang="el-GR" sz="7200" dirty="0"/>
              <a:t>.</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Comic Sans MS" pitchFamily="66" charset="0"/>
              </a:rPr>
              <a:t>ΣΟΥΣΤΑ</a:t>
            </a:r>
            <a:endParaRPr lang="el-GR" sz="3200" dirty="0">
              <a:latin typeface="Comic Sans MS" pitchFamily="66" charset="0"/>
            </a:endParaRPr>
          </a:p>
        </p:txBody>
      </p:sp>
      <p:sp>
        <p:nvSpPr>
          <p:cNvPr id="3" name="2 - Θέση περιεχομένου"/>
          <p:cNvSpPr>
            <a:spLocks noGrp="1"/>
          </p:cNvSpPr>
          <p:nvPr>
            <p:ph idx="1"/>
          </p:nvPr>
        </p:nvSpPr>
        <p:spPr/>
        <p:txBody>
          <a:bodyPr>
            <a:normAutofit fontScale="77500" lnSpcReduction="20000"/>
          </a:bodyPr>
          <a:lstStyle/>
          <a:p>
            <a:pPr algn="ctr">
              <a:buNone/>
            </a:pPr>
            <a:r>
              <a:rPr lang="el-GR" dirty="0"/>
              <a:t>‘</a:t>
            </a:r>
            <a:r>
              <a:rPr lang="el-GR" sz="2600" dirty="0">
                <a:latin typeface="Comic Sans MS" pitchFamily="66" charset="0"/>
              </a:rPr>
              <a:t>Η σούστα θέλει όμορφο και ταιριαστό ζευγάρι</a:t>
            </a:r>
          </a:p>
          <a:p>
            <a:pPr algn="ctr">
              <a:buNone/>
            </a:pPr>
            <a:r>
              <a:rPr lang="el-GR" sz="2600" dirty="0">
                <a:latin typeface="Comic Sans MS" pitchFamily="66" charset="0"/>
              </a:rPr>
              <a:t>να το λυγίζει το κορμί με αρχοντιά και χάρη’</a:t>
            </a:r>
          </a:p>
          <a:p>
            <a:pPr algn="ctr">
              <a:buNone/>
            </a:pPr>
            <a:r>
              <a:rPr lang="el-GR" sz="2600" dirty="0">
                <a:latin typeface="Comic Sans MS" pitchFamily="66" charset="0"/>
              </a:rPr>
              <a:t>‘Η σούστα είναι ο χορός ο πιο καλός στην Κρήτη</a:t>
            </a:r>
          </a:p>
          <a:p>
            <a:pPr algn="ctr">
              <a:buNone/>
            </a:pPr>
            <a:r>
              <a:rPr lang="el-GR" sz="2600" dirty="0">
                <a:latin typeface="Comic Sans MS" pitchFamily="66" charset="0"/>
              </a:rPr>
              <a:t>κι </a:t>
            </a:r>
            <a:r>
              <a:rPr lang="el-GR" sz="2600" dirty="0" err="1">
                <a:latin typeface="Comic Sans MS" pitchFamily="66" charset="0"/>
              </a:rPr>
              <a:t>οντε</a:t>
            </a:r>
            <a:r>
              <a:rPr lang="el-GR" sz="2600" dirty="0">
                <a:latin typeface="Comic Sans MS" pitchFamily="66" charset="0"/>
              </a:rPr>
              <a:t> </a:t>
            </a:r>
            <a:r>
              <a:rPr lang="el-GR" sz="2600" dirty="0" err="1">
                <a:latin typeface="Comic Sans MS" pitchFamily="66" charset="0"/>
              </a:rPr>
              <a:t>τονε</a:t>
            </a:r>
            <a:r>
              <a:rPr lang="el-GR" sz="2600" dirty="0">
                <a:latin typeface="Comic Sans MS" pitchFamily="66" charset="0"/>
              </a:rPr>
              <a:t> χορεύουνε σειέται ο Ψηλορείτης’</a:t>
            </a:r>
          </a:p>
          <a:p>
            <a:pPr algn="ctr">
              <a:buNone/>
            </a:pPr>
            <a:r>
              <a:rPr lang="el-GR" sz="2600" dirty="0">
                <a:latin typeface="Comic Sans MS" pitchFamily="66" charset="0"/>
              </a:rPr>
              <a:t>‘Η λύρα θέλει μερακλή κι ο μερακλής δοξάρι</a:t>
            </a:r>
          </a:p>
          <a:p>
            <a:pPr algn="ctr">
              <a:buNone/>
            </a:pPr>
            <a:r>
              <a:rPr lang="el-GR" sz="2600" dirty="0">
                <a:latin typeface="Comic Sans MS" pitchFamily="66" charset="0"/>
              </a:rPr>
              <a:t>κι η σούστα θέλει όμορφο και ταιριαστό ζευγάρι’</a:t>
            </a:r>
          </a:p>
          <a:p>
            <a:pPr algn="ctr">
              <a:buNone/>
            </a:pPr>
            <a:r>
              <a:rPr lang="el-GR" sz="2600" dirty="0">
                <a:latin typeface="Comic Sans MS" pitchFamily="66" charset="0"/>
              </a:rPr>
              <a:t>“Χόρεψε σούστα κοπελιά χόρεψε ζάλο </a:t>
            </a:r>
            <a:r>
              <a:rPr lang="el-GR" sz="2600" dirty="0" err="1">
                <a:latin typeface="Comic Sans MS" pitchFamily="66" charset="0"/>
              </a:rPr>
              <a:t>ζάλο</a:t>
            </a:r>
            <a:endParaRPr lang="el-GR" sz="2600" dirty="0">
              <a:latin typeface="Comic Sans MS" pitchFamily="66" charset="0"/>
            </a:endParaRPr>
          </a:p>
          <a:p>
            <a:pPr algn="ctr">
              <a:buNone/>
            </a:pPr>
            <a:r>
              <a:rPr lang="el-GR" sz="2600" dirty="0">
                <a:latin typeface="Comic Sans MS" pitchFamily="66" charset="0"/>
              </a:rPr>
              <a:t>ταχιά να τη χορέψουμε στην Κρήτη δίχως άλλο”</a:t>
            </a:r>
          </a:p>
          <a:p>
            <a:pPr algn="ctr">
              <a:buNone/>
            </a:pPr>
            <a:r>
              <a:rPr lang="el-GR" sz="2600" dirty="0">
                <a:latin typeface="Comic Sans MS" pitchFamily="66" charset="0"/>
              </a:rPr>
              <a:t>‘Χόρεψε σούστα κοπελιά μα </a:t>
            </a:r>
            <a:r>
              <a:rPr lang="el-GR" sz="2600" dirty="0" err="1">
                <a:latin typeface="Comic Sans MS" pitchFamily="66" charset="0"/>
              </a:rPr>
              <a:t>τουτονα</a:t>
            </a:r>
            <a:r>
              <a:rPr lang="el-GR" sz="2600" dirty="0">
                <a:latin typeface="Comic Sans MS" pitchFamily="66" charset="0"/>
              </a:rPr>
              <a:t> κερδίζεις</a:t>
            </a:r>
          </a:p>
          <a:p>
            <a:pPr algn="ctr">
              <a:buNone/>
            </a:pPr>
            <a:r>
              <a:rPr lang="el-GR" sz="2600" dirty="0" err="1" smtClean="0">
                <a:latin typeface="Comic Sans MS" pitchFamily="66" charset="0"/>
              </a:rPr>
              <a:t>πεντέξε</a:t>
            </a:r>
            <a:r>
              <a:rPr lang="el-GR" sz="2600" dirty="0" smtClean="0">
                <a:latin typeface="Comic Sans MS" pitchFamily="66" charset="0"/>
              </a:rPr>
              <a:t> </a:t>
            </a:r>
            <a:r>
              <a:rPr lang="el-GR" sz="2600" dirty="0">
                <a:latin typeface="Comic Sans MS" pitchFamily="66" charset="0"/>
              </a:rPr>
              <a:t>ώρες τη βραδιά την ώρα που </a:t>
            </a:r>
            <a:r>
              <a:rPr lang="el-GR" sz="2600" dirty="0" err="1">
                <a:latin typeface="Comic Sans MS" pitchFamily="66" charset="0"/>
              </a:rPr>
              <a:t>γλεντίζεις</a:t>
            </a:r>
            <a:r>
              <a:rPr lang="el-GR" sz="2600" dirty="0">
                <a:latin typeface="Comic Sans MS" pitchFamily="66" charset="0"/>
              </a:rPr>
              <a:t>’</a:t>
            </a:r>
          </a:p>
          <a:p>
            <a:pPr>
              <a:buNone/>
            </a:pPr>
            <a:r>
              <a:rPr lang="el-GR" sz="2600" dirty="0">
                <a:latin typeface="Comic Sans MS" pitchFamily="66" charset="0"/>
              </a:rPr>
              <a:t>Η Σούστα είναι ο αντικριστός χορός της Κρήτης κατάλοιπο και αυτή όπως όλοι οι κρητικοί χοροί του αρχαίου πολεμικού χορού του πυρρίχιου που χορευόταν στην Κρήτη. Στην αρχική του μορφή χορευόταν αντικριστά από άνδρα σε άνδρα πριν από τη μάχη.</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Comic Sans MS" pitchFamily="66" charset="0"/>
              </a:rPr>
              <a:t>ΡΟΔΟΝ</a:t>
            </a:r>
            <a:endParaRPr lang="el-GR" sz="3200" dirty="0">
              <a:latin typeface="Comic Sans MS" pitchFamily="66" charset="0"/>
            </a:endParaRPr>
          </a:p>
        </p:txBody>
      </p:sp>
      <p:sp>
        <p:nvSpPr>
          <p:cNvPr id="3" name="2 - Θέση περιεχομένου"/>
          <p:cNvSpPr>
            <a:spLocks noGrp="1"/>
          </p:cNvSpPr>
          <p:nvPr>
            <p:ph idx="1"/>
          </p:nvPr>
        </p:nvSpPr>
        <p:spPr/>
        <p:txBody>
          <a:bodyPr>
            <a:normAutofit/>
          </a:bodyPr>
          <a:lstStyle/>
          <a:p>
            <a:pPr>
              <a:buNone/>
            </a:pPr>
            <a:r>
              <a:rPr lang="el-GR" sz="1800" dirty="0">
                <a:latin typeface="Comic Sans MS" pitchFamily="66" charset="0"/>
              </a:rPr>
              <a:t>Γυναικείος χορός που εντοπίζεται, τουλάχιστον στις μέρες μας, στην επαρχία </a:t>
            </a:r>
            <a:r>
              <a:rPr lang="el-GR" sz="1800" dirty="0" err="1">
                <a:latin typeface="Comic Sans MS" pitchFamily="66" charset="0"/>
              </a:rPr>
              <a:t>Κισσάμου</a:t>
            </a:r>
            <a:r>
              <a:rPr lang="el-GR" sz="1800" dirty="0">
                <a:latin typeface="Comic Sans MS" pitchFamily="66" charset="0"/>
              </a:rPr>
              <a:t> και ειδικότερα στο χωριό </a:t>
            </a:r>
            <a:r>
              <a:rPr lang="el-GR" sz="1800" dirty="0" err="1">
                <a:latin typeface="Comic Sans MS" pitchFamily="66" charset="0"/>
              </a:rPr>
              <a:t>Λουσακιές</a:t>
            </a:r>
            <a:r>
              <a:rPr lang="el-GR" sz="1800" dirty="0">
                <a:latin typeface="Comic Sans MS" pitchFamily="66" charset="0"/>
              </a:rPr>
              <a:t>. Ένας από τους τοπικούς χορούς των Χανίων, που ατόνησαν από τα μέσα του 20ου αιώνα λόγω των πολιτισμικών και κοινωνικών συνθηκών.</a:t>
            </a:r>
          </a:p>
          <a:p>
            <a:pPr>
              <a:buNone/>
            </a:pPr>
            <a:r>
              <a:rPr lang="el-GR" sz="1800" dirty="0">
                <a:latin typeface="Comic Sans MS" pitchFamily="66" charset="0"/>
              </a:rPr>
              <a:t>Το ύφος της μουσικής του συγγενεύει με </a:t>
            </a:r>
            <a:r>
              <a:rPr lang="el-GR" sz="1800" dirty="0" err="1">
                <a:latin typeface="Comic Sans MS" pitchFamily="66" charset="0"/>
              </a:rPr>
              <a:t>αιγιοπελαγίτικα</a:t>
            </a:r>
            <a:r>
              <a:rPr lang="el-GR" sz="1800" dirty="0">
                <a:latin typeface="Comic Sans MS" pitchFamily="66" charset="0"/>
              </a:rPr>
              <a:t> μουσικά ιδιώματα, υπενθυμίζοντας ότι η Κρήτη στεφανώνεται από τη "μεγάλη μάνα" των Ελλήνων, τη θάλασσα.</a:t>
            </a:r>
          </a:p>
          <a:p>
            <a:pPr>
              <a:buNone/>
            </a:pPr>
            <a:r>
              <a:rPr lang="el-GR" sz="1800" dirty="0">
                <a:latin typeface="Comic Sans MS" pitchFamily="66" charset="0"/>
              </a:rPr>
              <a:t>Τα χέρια των χορευτριών είναι πιασμένα από τις παλάμες στο ύψος των ώμων.</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sz="1800" dirty="0">
                <a:latin typeface="Comic Sans MS" pitchFamily="66" charset="0"/>
              </a:rPr>
              <a:t>Γύρω στο 300 </a:t>
            </a:r>
            <a:r>
              <a:rPr lang="el-GR" sz="1800" dirty="0" err="1">
                <a:latin typeface="Comic Sans MS" pitchFamily="66" charset="0"/>
              </a:rPr>
              <a:t>μ.Χ</a:t>
            </a:r>
            <a:r>
              <a:rPr lang="el-GR" sz="1800" dirty="0">
                <a:latin typeface="Comic Sans MS" pitchFamily="66" charset="0"/>
              </a:rPr>
              <a:t>. ο χορός άρχισε να χορεύεται και από γυναίκες και </a:t>
            </a:r>
            <a:r>
              <a:rPr lang="el-GR" sz="1800" dirty="0" smtClean="0">
                <a:latin typeface="Comic Sans MS" pitchFamily="66" charset="0"/>
              </a:rPr>
              <a:t>έτσι πήρε </a:t>
            </a:r>
            <a:r>
              <a:rPr lang="el-GR" sz="1800" dirty="0">
                <a:latin typeface="Comic Sans MS" pitchFamily="66" charset="0"/>
              </a:rPr>
              <a:t>χαραχτήρα ερωτικό. Λέγεται μάλιστα ότι συμμετοχή της γυναίκας στη σούστα ήταν μια κοινωνική απαίτηση της εποχής. Λόγω της αυστηρότητας των ηθών όλες σχεδόν οι γυναίκες παντρευόταν χωρίς καν να έχουν δει έστω μια φορά τον υποψήφιο σύζυγό τους., ή τουλάχιστον να μην τον έχουν κοιτάξει μια φορά στα μάτια. Η σούστα λόγω του ότι χορεύεται σε ζευγάρια έδινε τη δυνατότητα να βρεθούν οι δυο νέοι απέναντι και να φτιάξουν ή όχι τη δική τους ερωτική ιστορία χωρίς τον φόβο της κοινωνικής κατακραυγής . Η εξέλιξη του χορού λοιπόν είναι μια ερωτική ιστορία και ο κάθε χορευτής παίζει το δικό το ρόλο.</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omic Sans MS" pitchFamily="66" charset="0"/>
              </a:rPr>
              <a:t>ΜΑΛΕΒΙΖΙΩΤΗΣ</a:t>
            </a:r>
            <a:endParaRPr lang="el-GR" dirty="0">
              <a:latin typeface="Comic Sans MS" pitchFamily="66" charset="0"/>
            </a:endParaRPr>
          </a:p>
        </p:txBody>
      </p:sp>
      <p:sp>
        <p:nvSpPr>
          <p:cNvPr id="3" name="2 - Θέση περιεχομένου"/>
          <p:cNvSpPr>
            <a:spLocks noGrp="1"/>
          </p:cNvSpPr>
          <p:nvPr>
            <p:ph idx="1"/>
          </p:nvPr>
        </p:nvSpPr>
        <p:spPr/>
        <p:txBody>
          <a:bodyPr>
            <a:normAutofit fontScale="55000" lnSpcReduction="20000"/>
          </a:bodyPr>
          <a:lstStyle/>
          <a:p>
            <a:pPr>
              <a:buNone/>
            </a:pPr>
            <a:r>
              <a:rPr lang="el-GR" dirty="0"/>
              <a:t> </a:t>
            </a:r>
          </a:p>
          <a:p>
            <a:pPr algn="ctr">
              <a:buNone/>
            </a:pPr>
            <a:r>
              <a:rPr lang="el-GR" dirty="0">
                <a:latin typeface="Comic Sans MS" pitchFamily="66" charset="0"/>
              </a:rPr>
              <a:t>“Θα παίξομε και καστρινό και το </a:t>
            </a:r>
            <a:r>
              <a:rPr lang="el-GR" dirty="0" err="1">
                <a:latin typeface="Comic Sans MS" pitchFamily="66" charset="0"/>
              </a:rPr>
              <a:t>μαλεβιζιώτη</a:t>
            </a:r>
            <a:endParaRPr lang="el-GR" dirty="0">
              <a:latin typeface="Comic Sans MS" pitchFamily="66" charset="0"/>
            </a:endParaRPr>
          </a:p>
          <a:p>
            <a:pPr algn="ctr">
              <a:buNone/>
            </a:pPr>
            <a:r>
              <a:rPr lang="el-GR" dirty="0" err="1">
                <a:latin typeface="Comic Sans MS" pitchFamily="66" charset="0"/>
              </a:rPr>
              <a:t>απου</a:t>
            </a:r>
            <a:r>
              <a:rPr lang="el-GR" dirty="0">
                <a:latin typeface="Comic Sans MS" pitchFamily="66" charset="0"/>
              </a:rPr>
              <a:t> </a:t>
            </a:r>
            <a:r>
              <a:rPr lang="el-GR" dirty="0" err="1">
                <a:latin typeface="Comic Sans MS" pitchFamily="66" charset="0"/>
              </a:rPr>
              <a:t>τονε</a:t>
            </a:r>
            <a:r>
              <a:rPr lang="el-GR" dirty="0">
                <a:latin typeface="Comic Sans MS" pitchFamily="66" charset="0"/>
              </a:rPr>
              <a:t> χορεύουνε όσοι ‘χουνε τη νιότη”</a:t>
            </a:r>
          </a:p>
          <a:p>
            <a:pPr algn="ctr">
              <a:buNone/>
            </a:pPr>
            <a:r>
              <a:rPr lang="el-GR" dirty="0">
                <a:latin typeface="Comic Sans MS" pitchFamily="66" charset="0"/>
              </a:rPr>
              <a:t>“Είναι ένας όμορφος χορός από το </a:t>
            </a:r>
            <a:r>
              <a:rPr lang="el-GR" dirty="0" err="1">
                <a:latin typeface="Comic Sans MS" pitchFamily="66" charset="0"/>
              </a:rPr>
              <a:t>Μαλεβίζι</a:t>
            </a:r>
            <a:endParaRPr lang="el-GR" dirty="0">
              <a:latin typeface="Comic Sans MS" pitchFamily="66" charset="0"/>
            </a:endParaRPr>
          </a:p>
          <a:p>
            <a:pPr algn="ctr">
              <a:buNone/>
            </a:pPr>
            <a:r>
              <a:rPr lang="el-GR" dirty="0" smtClean="0">
                <a:latin typeface="Comic Sans MS" pitchFamily="66" charset="0"/>
              </a:rPr>
              <a:t>          και </a:t>
            </a:r>
            <a:r>
              <a:rPr lang="el-GR" dirty="0">
                <a:latin typeface="Comic Sans MS" pitchFamily="66" charset="0"/>
              </a:rPr>
              <a:t>δεν υπάρχει Κρητικός να μην </a:t>
            </a:r>
            <a:r>
              <a:rPr lang="el-GR" dirty="0" err="1">
                <a:latin typeface="Comic Sans MS" pitchFamily="66" charset="0"/>
              </a:rPr>
              <a:t>τονε</a:t>
            </a:r>
            <a:r>
              <a:rPr lang="el-GR" dirty="0">
                <a:latin typeface="Comic Sans MS" pitchFamily="66" charset="0"/>
              </a:rPr>
              <a:t> γνωρίζει”.</a:t>
            </a:r>
          </a:p>
          <a:p>
            <a:pPr algn="ctr">
              <a:buNone/>
            </a:pPr>
            <a:r>
              <a:rPr lang="el-GR" dirty="0" smtClean="0">
                <a:latin typeface="Comic Sans MS" pitchFamily="66" charset="0"/>
              </a:rPr>
              <a:t>             “</a:t>
            </a:r>
            <a:r>
              <a:rPr lang="el-GR" dirty="0">
                <a:latin typeface="Comic Sans MS" pitchFamily="66" charset="0"/>
              </a:rPr>
              <a:t>Στην Κρήτη χορεύουνε Συρτό, χορεύουνε Χανιώτη</a:t>
            </a:r>
          </a:p>
          <a:p>
            <a:pPr algn="ctr">
              <a:buNone/>
            </a:pPr>
            <a:r>
              <a:rPr lang="el-GR" dirty="0" smtClean="0">
                <a:latin typeface="Comic Sans MS" pitchFamily="66" charset="0"/>
              </a:rPr>
              <a:t>           μα </a:t>
            </a:r>
            <a:r>
              <a:rPr lang="el-GR" dirty="0">
                <a:latin typeface="Comic Sans MS" pitchFamily="66" charset="0"/>
              </a:rPr>
              <a:t>δεν υπάρχει πιο όμορφος </a:t>
            </a:r>
            <a:r>
              <a:rPr lang="el-GR" dirty="0" err="1">
                <a:latin typeface="Comic Sans MS" pitchFamily="66" charset="0"/>
              </a:rPr>
              <a:t>απ’το</a:t>
            </a:r>
            <a:r>
              <a:rPr lang="el-GR" dirty="0">
                <a:latin typeface="Comic Sans MS" pitchFamily="66" charset="0"/>
              </a:rPr>
              <a:t> </a:t>
            </a:r>
            <a:r>
              <a:rPr lang="el-GR" dirty="0" err="1">
                <a:latin typeface="Comic Sans MS" pitchFamily="66" charset="0"/>
              </a:rPr>
              <a:t>Μαλεβιζώτη</a:t>
            </a:r>
            <a:r>
              <a:rPr lang="el-GR" dirty="0">
                <a:latin typeface="Comic Sans MS" pitchFamily="66" charset="0"/>
              </a:rPr>
              <a:t>”</a:t>
            </a:r>
          </a:p>
          <a:p>
            <a:pPr>
              <a:buNone/>
            </a:pPr>
            <a:r>
              <a:rPr lang="el-GR" dirty="0" smtClean="0">
                <a:latin typeface="Comic Sans MS" pitchFamily="66" charset="0"/>
              </a:rPr>
              <a:t>       Ο </a:t>
            </a:r>
            <a:r>
              <a:rPr lang="el-GR" dirty="0" err="1">
                <a:latin typeface="Comic Sans MS" pitchFamily="66" charset="0"/>
              </a:rPr>
              <a:t>Μαλεβιζιώτης</a:t>
            </a:r>
            <a:r>
              <a:rPr lang="el-GR" dirty="0">
                <a:latin typeface="Comic Sans MS" pitchFamily="66" charset="0"/>
              </a:rPr>
              <a:t> ή </a:t>
            </a:r>
            <a:r>
              <a:rPr lang="el-GR" dirty="0" err="1">
                <a:latin typeface="Comic Sans MS" pitchFamily="66" charset="0"/>
              </a:rPr>
              <a:t>Μαλεβιζιώτικος</a:t>
            </a:r>
            <a:r>
              <a:rPr lang="el-GR" dirty="0">
                <a:latin typeface="Comic Sans MS" pitchFamily="66" charset="0"/>
              </a:rPr>
              <a:t> ή Καστρινός, ή πηδηχτός είναι ο γρηγορότερος και ζωηρότερος χορός της Κρήτης. </a:t>
            </a:r>
            <a:r>
              <a:rPr lang="el-GR" dirty="0" err="1">
                <a:latin typeface="Comic Sans MS" pitchFamily="66" charset="0"/>
              </a:rPr>
              <a:t>Μαλεβιζιώτης</a:t>
            </a:r>
            <a:r>
              <a:rPr lang="el-GR" dirty="0">
                <a:latin typeface="Comic Sans MS" pitchFamily="66" charset="0"/>
              </a:rPr>
              <a:t> ονομάζεται γιατί φαίνεται ότι στην επαρχία </a:t>
            </a:r>
            <a:r>
              <a:rPr lang="el-GR" dirty="0" err="1">
                <a:latin typeface="Comic Sans MS" pitchFamily="66" charset="0"/>
              </a:rPr>
              <a:t>Μαλεβιζίου</a:t>
            </a:r>
            <a:r>
              <a:rPr lang="el-GR" dirty="0">
                <a:latin typeface="Comic Sans MS" pitchFamily="66" charset="0"/>
              </a:rPr>
              <a:t> πήρε την τελική του μορφή. Καστρινός εξαιτίας του Μεγάλου Κάστρου όπως λεγόταν παλαιότερα το Ηράκλειο. Θεωρείται κατάλοιπο του αρχαίου μινωικού πολεμικού χορού Πυρρίχιου και αναπαριστά τις προσπάθειες κα-</a:t>
            </a:r>
            <a:r>
              <a:rPr lang="el-GR" dirty="0" err="1">
                <a:latin typeface="Comic Sans MS" pitchFamily="66" charset="0"/>
              </a:rPr>
              <a:t>τάληψης</a:t>
            </a:r>
            <a:r>
              <a:rPr lang="el-GR" dirty="0">
                <a:latin typeface="Comic Sans MS" pitchFamily="66" charset="0"/>
              </a:rPr>
              <a:t> και άμυνας του Μεγάλου Κάστρου στις διάφορες στιγμές της ιστορίας του. Πηδηχτός από τα νευρικά άλματα και τις αεράτες φιγούρες που κάνουν οι </a:t>
            </a:r>
            <a:r>
              <a:rPr lang="el-GR" dirty="0" err="1">
                <a:latin typeface="Comic Sans MS" pitchFamily="66" charset="0"/>
              </a:rPr>
              <a:t>χορευ</a:t>
            </a:r>
            <a:r>
              <a:rPr lang="el-GR" dirty="0">
                <a:latin typeface="Comic Sans MS" pitchFamily="66" charset="0"/>
              </a:rPr>
              <a:t>-</a:t>
            </a:r>
            <a:r>
              <a:rPr lang="el-GR" dirty="0" err="1">
                <a:latin typeface="Comic Sans MS" pitchFamily="66" charset="0"/>
              </a:rPr>
              <a:t>τές</a:t>
            </a:r>
            <a:r>
              <a:rPr lang="el-GR" dirty="0">
                <a:latin typeface="Comic Sans MS" pitchFamily="66" charset="0"/>
              </a:rPr>
              <a:t>. Θεωρείται ο κατεξοχήν χορός του νομού Ηρακλείου τόσο στη δημιουργία του όσο και στην τελική του διαμόρφωση. Στα Χανιά ο χορός ονομάζεται Καστρινή Σούστα.</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idx="1"/>
          </p:nvPr>
        </p:nvSpPr>
        <p:spPr/>
        <p:txBody>
          <a:bodyPr>
            <a:normAutofit/>
          </a:bodyPr>
          <a:lstStyle/>
          <a:p>
            <a:pPr>
              <a:buNone/>
            </a:pPr>
            <a:r>
              <a:rPr lang="el-GR" sz="2400" dirty="0" smtClean="0"/>
              <a:t>     </a:t>
            </a:r>
            <a:r>
              <a:rPr lang="el-GR" sz="1800" dirty="0" smtClean="0">
                <a:latin typeface="Comic Sans MS" pitchFamily="66" charset="0"/>
              </a:rPr>
              <a:t>Χορεύεται </a:t>
            </a:r>
            <a:r>
              <a:rPr lang="el-GR" sz="1800" dirty="0">
                <a:latin typeface="Comic Sans MS" pitchFamily="66" charset="0"/>
              </a:rPr>
              <a:t>από άντρες και γυναίκες οι οποίοι είναι πιασμένοι από τις παλάμες στο ύψος των ώμων και με λυγισμένους τους αγκώνες. Με το γρήγορο ρυθμό και τη ζωντάνια του δίνει την ευκαιρία στο χορευτή να επιδείξει τη σβελτοσύνη του, την αντοχή του, την ικανότητά του να αυτοσχεδιάζει και να εντυπωσιάζει με τα τσαλίμια και τα αεράτα πηδήματά του. Είναι ο πιο δύσκολος, αλλά και ο πιο αγαπημένος χορός της Κρήτης. Είναι αλματώδης, θορυβώδης, ενθουσιώδης και δυναμικός χορός. Ο χορός διαφοροποιείται από τις ορεινές στις καμπίσιες περιοχές.</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latin typeface="Comic Sans MS" pitchFamily="66" charset="0"/>
              </a:rPr>
              <a:t>ΛΑΖΩΤΗΣ</a:t>
            </a:r>
            <a:endParaRPr lang="el-GR" dirty="0">
              <a:latin typeface="Comic Sans MS" pitchFamily="66" charset="0"/>
            </a:endParaRPr>
          </a:p>
        </p:txBody>
      </p:sp>
      <p:sp>
        <p:nvSpPr>
          <p:cNvPr id="3" name="2 - Θέση περιεχομένου"/>
          <p:cNvSpPr>
            <a:spLocks noGrp="1"/>
          </p:cNvSpPr>
          <p:nvPr>
            <p:ph idx="1"/>
          </p:nvPr>
        </p:nvSpPr>
        <p:spPr/>
        <p:txBody>
          <a:bodyPr>
            <a:normAutofit fontScale="77500" lnSpcReduction="20000"/>
          </a:bodyPr>
          <a:lstStyle/>
          <a:p>
            <a:pPr>
              <a:buNone/>
            </a:pPr>
            <a:r>
              <a:rPr lang="el-GR" sz="2600" dirty="0">
                <a:latin typeface="Comic Sans MS" pitchFamily="66" charset="0"/>
              </a:rPr>
              <a:t>Από τους ξεχασμένους χορούς της Κρήτης του οποίου η μελωδία είναι ακόμη </a:t>
            </a:r>
            <a:r>
              <a:rPr lang="el-GR" sz="2600" dirty="0" err="1">
                <a:latin typeface="Comic Sans MS" pitchFamily="66" charset="0"/>
              </a:rPr>
              <a:t>πασί</a:t>
            </a:r>
            <a:r>
              <a:rPr lang="el-GR" sz="2600" dirty="0">
                <a:latin typeface="Comic Sans MS" pitchFamily="66" charset="0"/>
              </a:rPr>
              <a:t>-</a:t>
            </a:r>
            <a:r>
              <a:rPr lang="el-GR" sz="2600" dirty="0" err="1">
                <a:latin typeface="Comic Sans MS" pitchFamily="66" charset="0"/>
              </a:rPr>
              <a:t>γνωστη</a:t>
            </a:r>
            <a:r>
              <a:rPr lang="el-GR" sz="2600" dirty="0">
                <a:latin typeface="Comic Sans MS" pitchFamily="66" charset="0"/>
              </a:rPr>
              <a:t>, αλλά εξαιτίας της άγνοιας πολλών νέων χορεύεται όλο και σπανιότερα. Χορεύονταν σε ολόκληρη την Κρήτη. Αναφερόμαστε στο πασίγνωστο “ Κάνε με κυρά γαμπρό” του Κώστα </a:t>
            </a:r>
            <a:r>
              <a:rPr lang="el-GR" sz="2600" dirty="0" err="1">
                <a:latin typeface="Comic Sans MS" pitchFamily="66" charset="0"/>
              </a:rPr>
              <a:t>Μουντάκη</a:t>
            </a:r>
            <a:r>
              <a:rPr lang="el-GR" sz="2600" dirty="0">
                <a:latin typeface="Comic Sans MS" pitchFamily="66" charset="0"/>
              </a:rPr>
              <a:t> το οποίο πολύ συχνά χορεύεται ως </a:t>
            </a:r>
            <a:r>
              <a:rPr lang="el-GR" sz="2600" dirty="0" err="1">
                <a:latin typeface="Comic Sans MS" pitchFamily="66" charset="0"/>
              </a:rPr>
              <a:t>χασαποσέρβικο</a:t>
            </a:r>
            <a:r>
              <a:rPr lang="el-GR" sz="2600" dirty="0">
                <a:latin typeface="Comic Sans MS" pitchFamily="66" charset="0"/>
              </a:rPr>
              <a:t> δείγμα της άγνοιας των περισσότερων για τη χορευτική μας παράδοση.</a:t>
            </a:r>
          </a:p>
          <a:p>
            <a:pPr>
              <a:buNone/>
            </a:pPr>
            <a:r>
              <a:rPr lang="el-GR" sz="2600" dirty="0">
                <a:latin typeface="Comic Sans MS" pitchFamily="66" charset="0"/>
              </a:rPr>
              <a:t>Ο χορός δεν έχει κρητικές ρίζες. Οι ρίζες του είναι ποντιακές. Για το πως επικράτησε στην Κρήτη υπάρχει η παρακάτω ερμηνεία.</a:t>
            </a:r>
          </a:p>
          <a:p>
            <a:pPr>
              <a:buNone/>
            </a:pPr>
            <a:r>
              <a:rPr lang="el-GR" sz="2600" dirty="0">
                <a:latin typeface="Comic Sans MS" pitchFamily="66" charset="0"/>
              </a:rPr>
              <a:t>Κατά τους Βαλκανικούς πολέμους και με την έναρξη του 1ου Παγκοσμίου πολέμου πήρε μέρος στους αγώνες ένα σύνταγμα Κρητικών αποτελούμενο από 3.000 άντρες.</a:t>
            </a:r>
          </a:p>
          <a:p>
            <a:pPr>
              <a:buNone/>
            </a:pPr>
            <a:r>
              <a:rPr lang="el-GR" sz="2600" dirty="0">
                <a:latin typeface="Comic Sans MS" pitchFamily="66" charset="0"/>
              </a:rPr>
              <a:t>Την εποχή αυτή αρχίζει και ο εκπατρισμός των Ποντίων οι οποίοι αρχίζουν να κατεβαίνουν προς τη Βαλκανική. Για να αποφεύγουν τους Τούρκους άλλαζαν αμφίεση και για να αναγνωρίζονται ύστερα μεταξύ τους έλεγαν τη φράση η </a:t>
            </a:r>
            <a:r>
              <a:rPr lang="en-US" sz="2600" dirty="0">
                <a:latin typeface="Comic Sans MS" pitchFamily="66" charset="0"/>
              </a:rPr>
              <a:t>«</a:t>
            </a:r>
            <a:r>
              <a:rPr lang="el-GR" sz="2600" dirty="0">
                <a:latin typeface="Comic Sans MS" pitchFamily="66" charset="0"/>
              </a:rPr>
              <a:t>ΕΛΛΑΣ ΖΕΙ</a:t>
            </a:r>
            <a:r>
              <a:rPr lang="en-US" sz="2600" dirty="0">
                <a:latin typeface="Comic Sans MS" pitchFamily="66" charset="0"/>
              </a:rPr>
              <a:t>».</a:t>
            </a:r>
            <a:endParaRPr lang="el-GR" sz="2600" dirty="0">
              <a:latin typeface="Comic Sans MS" pitchFamily="66" charset="0"/>
            </a:endParaRP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buNone/>
            </a:pPr>
            <a:r>
              <a:rPr lang="el-GR" sz="2600" dirty="0">
                <a:latin typeface="Comic Sans MS" pitchFamily="66" charset="0"/>
              </a:rPr>
              <a:t>Οι Κρητικοί λοιπόν που βρίσκονταν στη Βόρεια Ελλάδα σε </a:t>
            </a:r>
            <a:r>
              <a:rPr lang="el-GR" sz="2600" dirty="0" smtClean="0">
                <a:latin typeface="Comic Sans MS" pitchFamily="66" charset="0"/>
              </a:rPr>
              <a:t>κάποια στρατόπεδα </a:t>
            </a:r>
            <a:r>
              <a:rPr lang="el-GR" sz="2600" dirty="0">
                <a:latin typeface="Comic Sans MS" pitchFamily="66" charset="0"/>
              </a:rPr>
              <a:t>άκουσαν το συνθηματικό αυτό των Ποντίων αλλά λόγω της ποντιακής προφοράς το συγκράτησαν ως μια λέξη </a:t>
            </a:r>
            <a:r>
              <a:rPr lang="en-US" sz="2600" dirty="0">
                <a:latin typeface="Comic Sans MS" pitchFamily="66" charset="0"/>
              </a:rPr>
              <a:t>«</a:t>
            </a:r>
            <a:r>
              <a:rPr lang="el-GR" sz="2600" dirty="0">
                <a:latin typeface="Comic Sans MS" pitchFamily="66" charset="0"/>
              </a:rPr>
              <a:t>ΛΑΖΙ</a:t>
            </a:r>
            <a:r>
              <a:rPr lang="en-US" sz="2600" dirty="0">
                <a:latin typeface="Comic Sans MS" pitchFamily="66" charset="0"/>
              </a:rPr>
              <a:t>» </a:t>
            </a:r>
            <a:r>
              <a:rPr lang="el-GR" sz="2600" dirty="0">
                <a:latin typeface="Comic Sans MS" pitchFamily="66" charset="0"/>
              </a:rPr>
              <a:t>και γι ‘ αυτό και τους είπαν </a:t>
            </a:r>
            <a:r>
              <a:rPr lang="en-US" sz="2600" dirty="0">
                <a:latin typeface="Comic Sans MS" pitchFamily="66" charset="0"/>
              </a:rPr>
              <a:t>« </a:t>
            </a:r>
            <a:r>
              <a:rPr lang="el-GR" sz="2600" dirty="0">
                <a:latin typeface="Comic Sans MS" pitchFamily="66" charset="0"/>
              </a:rPr>
              <a:t>ΛΑΖΟΥΣ</a:t>
            </a:r>
            <a:r>
              <a:rPr lang="en-US" sz="2600" dirty="0">
                <a:latin typeface="Comic Sans MS" pitchFamily="66" charset="0"/>
              </a:rPr>
              <a:t>».</a:t>
            </a:r>
            <a:endParaRPr lang="el-GR" sz="2600" dirty="0">
              <a:latin typeface="Comic Sans MS" pitchFamily="66" charset="0"/>
            </a:endParaRPr>
          </a:p>
          <a:p>
            <a:pPr>
              <a:buNone/>
            </a:pPr>
            <a:r>
              <a:rPr lang="el-GR" sz="2600" dirty="0">
                <a:latin typeface="Comic Sans MS" pitchFamily="66" charset="0"/>
              </a:rPr>
              <a:t>Όταν τους είδαν να χορεύουν θαύμασαν ένα χορό τους και επηρεασμένοι από αυτόν δημιούργησαν ένα άλλο τον οποίο ονόμασαν </a:t>
            </a:r>
            <a:r>
              <a:rPr lang="en-US" sz="2600" dirty="0">
                <a:latin typeface="Comic Sans MS" pitchFamily="66" charset="0"/>
              </a:rPr>
              <a:t>«</a:t>
            </a:r>
            <a:r>
              <a:rPr lang="el-GR" sz="2600" dirty="0" err="1">
                <a:latin typeface="Comic Sans MS" pitchFamily="66" charset="0"/>
              </a:rPr>
              <a:t>Λαζώτη</a:t>
            </a:r>
            <a:r>
              <a:rPr lang="en-US" sz="2600" dirty="0">
                <a:latin typeface="Comic Sans MS" pitchFamily="66" charset="0"/>
              </a:rPr>
              <a:t>» </a:t>
            </a:r>
            <a:r>
              <a:rPr lang="el-GR" sz="2600" dirty="0">
                <a:latin typeface="Comic Sans MS" pitchFamily="66" charset="0"/>
              </a:rPr>
              <a:t>αφού τον εμπνεύστηκαν από τους </a:t>
            </a:r>
            <a:r>
              <a:rPr lang="el-GR" sz="2600" dirty="0" err="1">
                <a:latin typeface="Comic Sans MS" pitchFamily="66" charset="0"/>
              </a:rPr>
              <a:t>Λαζούς</a:t>
            </a:r>
            <a:r>
              <a:rPr lang="el-GR" sz="2600" dirty="0">
                <a:latin typeface="Comic Sans MS" pitchFamily="66" charset="0"/>
              </a:rPr>
              <a:t>.</a:t>
            </a:r>
          </a:p>
          <a:p>
            <a:pPr>
              <a:buNone/>
            </a:pPr>
            <a:r>
              <a:rPr lang="el-GR" sz="2600" dirty="0">
                <a:latin typeface="Comic Sans MS" pitchFamily="66" charset="0"/>
              </a:rPr>
              <a:t>Μετά το τέλος του πολέμου οι Κρητικοί που σώθηκαν , γυρίζοντας έφεραν μαζί τους και το </a:t>
            </a:r>
            <a:r>
              <a:rPr lang="en-US" sz="2600" dirty="0">
                <a:latin typeface="Comic Sans MS" pitchFamily="66" charset="0"/>
              </a:rPr>
              <a:t>«</a:t>
            </a:r>
            <a:r>
              <a:rPr lang="el-GR" sz="2600" dirty="0" err="1">
                <a:latin typeface="Comic Sans MS" pitchFamily="66" charset="0"/>
              </a:rPr>
              <a:t>Λαζώτη</a:t>
            </a:r>
            <a:r>
              <a:rPr lang="en-US" sz="2600" dirty="0">
                <a:latin typeface="Comic Sans MS" pitchFamily="66" charset="0"/>
              </a:rPr>
              <a:t>¨ </a:t>
            </a:r>
            <a:r>
              <a:rPr lang="el-GR" sz="2600" dirty="0">
                <a:latin typeface="Comic Sans MS" pitchFamily="66" charset="0"/>
              </a:rPr>
              <a:t>στην Κρήτη.</a:t>
            </a:r>
          </a:p>
          <a:p>
            <a:pPr>
              <a:buNone/>
            </a:pPr>
            <a:r>
              <a:rPr lang="el-GR" sz="2600" dirty="0">
                <a:latin typeface="Comic Sans MS" pitchFamily="66" charset="0"/>
              </a:rPr>
              <a:t>Άλλη εκδοχή τον θέλει να έρχεται στην Κρήτη από τους Λάζους, ( λαός της περιοχής του Εύξεινου πόντου) κατά τον 18ο αιώνα λόγω μεταναστευτικών ρευμάτων.</a:t>
            </a:r>
          </a:p>
          <a:p>
            <a:pPr>
              <a:buNone/>
            </a:pPr>
            <a:r>
              <a:rPr lang="el-GR" sz="2600" dirty="0">
                <a:latin typeface="Comic Sans MS" pitchFamily="66" charset="0"/>
              </a:rPr>
              <a:t>Είναι χορός που σε ξεσηκώνει και συνήθιζαν να τον χορεύουν τις απόκριες. Χορεύεται από άντρες και γυναίκες πιασμένους από τις παλάμες με λυγισμένους τους αγκώνες στο ύψος των ώμων.</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latin typeface="Comic Sans MS" pitchFamily="66" charset="0"/>
              </a:rPr>
              <a:t>ΠΕΝΤΟΖΑΛΗΣ</a:t>
            </a:r>
            <a:endParaRPr lang="el-GR" dirty="0">
              <a:latin typeface="Comic Sans MS" pitchFamily="66" charset="0"/>
            </a:endParaRPr>
          </a:p>
        </p:txBody>
      </p:sp>
      <p:sp>
        <p:nvSpPr>
          <p:cNvPr id="3" name="2 - Θέση περιεχομένου"/>
          <p:cNvSpPr>
            <a:spLocks noGrp="1"/>
          </p:cNvSpPr>
          <p:nvPr>
            <p:ph idx="1"/>
          </p:nvPr>
        </p:nvSpPr>
        <p:spPr/>
        <p:txBody>
          <a:bodyPr>
            <a:normAutofit/>
          </a:bodyPr>
          <a:lstStyle/>
          <a:p>
            <a:pPr>
              <a:buNone/>
            </a:pPr>
            <a:r>
              <a:rPr lang="el-GR" dirty="0" smtClean="0"/>
              <a:t>      </a:t>
            </a:r>
            <a:r>
              <a:rPr lang="en-US" dirty="0" smtClean="0"/>
              <a:t>«</a:t>
            </a:r>
            <a:r>
              <a:rPr lang="el-GR" sz="1800" dirty="0">
                <a:latin typeface="Comic Sans MS" pitchFamily="66" charset="0"/>
              </a:rPr>
              <a:t>Άλλο χορό δεν ρέγομαι, παρά το πεντοζάλη</a:t>
            </a:r>
          </a:p>
          <a:p>
            <a:pPr>
              <a:buNone/>
            </a:pPr>
            <a:r>
              <a:rPr lang="el-GR" sz="1800" dirty="0" smtClean="0">
                <a:latin typeface="Comic Sans MS" pitchFamily="66" charset="0"/>
              </a:rPr>
              <a:t>      </a:t>
            </a:r>
            <a:r>
              <a:rPr lang="el-GR" sz="1800" dirty="0" err="1" smtClean="0">
                <a:latin typeface="Comic Sans MS" pitchFamily="66" charset="0"/>
              </a:rPr>
              <a:t>απού</a:t>
            </a:r>
            <a:r>
              <a:rPr lang="el-GR" sz="1800" dirty="0" smtClean="0">
                <a:latin typeface="Comic Sans MS" pitchFamily="66" charset="0"/>
              </a:rPr>
              <a:t> </a:t>
            </a:r>
            <a:r>
              <a:rPr lang="el-GR" sz="1800" dirty="0" err="1">
                <a:latin typeface="Comic Sans MS" pitchFamily="66" charset="0"/>
              </a:rPr>
              <a:t>τονέ</a:t>
            </a:r>
            <a:r>
              <a:rPr lang="el-GR" sz="1800" dirty="0">
                <a:latin typeface="Comic Sans MS" pitchFamily="66" charset="0"/>
              </a:rPr>
              <a:t> </a:t>
            </a:r>
            <a:r>
              <a:rPr lang="el-GR" sz="1800" dirty="0" err="1">
                <a:latin typeface="Comic Sans MS" pitchFamily="66" charset="0"/>
              </a:rPr>
              <a:t>χρεύουνε</a:t>
            </a:r>
            <a:r>
              <a:rPr lang="el-GR" sz="1800" dirty="0">
                <a:latin typeface="Comic Sans MS" pitchFamily="66" charset="0"/>
              </a:rPr>
              <a:t> ούλοι, μικροί μεγάλοι</a:t>
            </a:r>
            <a:r>
              <a:rPr lang="en-US" sz="1800" dirty="0">
                <a:latin typeface="Comic Sans MS" pitchFamily="66" charset="0"/>
              </a:rPr>
              <a:t>».</a:t>
            </a:r>
            <a:endParaRPr lang="el-GR" sz="1800" dirty="0">
              <a:latin typeface="Comic Sans MS" pitchFamily="66" charset="0"/>
            </a:endParaRPr>
          </a:p>
          <a:p>
            <a:pPr>
              <a:buNone/>
            </a:pPr>
            <a:r>
              <a:rPr lang="el-GR" sz="1800" dirty="0" smtClean="0">
                <a:latin typeface="Comic Sans MS" pitchFamily="66" charset="0"/>
              </a:rPr>
              <a:t>      </a:t>
            </a:r>
            <a:r>
              <a:rPr lang="en-US" sz="1800" dirty="0" smtClean="0">
                <a:latin typeface="Comic Sans MS" pitchFamily="66" charset="0"/>
              </a:rPr>
              <a:t>«</a:t>
            </a:r>
            <a:r>
              <a:rPr lang="el-GR" sz="1800" dirty="0">
                <a:latin typeface="Comic Sans MS" pitchFamily="66" charset="0"/>
              </a:rPr>
              <a:t>Άλλο χορό δεν ρέγομαι, παρά το πεντοζάλη</a:t>
            </a:r>
          </a:p>
          <a:p>
            <a:pPr>
              <a:buNone/>
            </a:pPr>
            <a:r>
              <a:rPr lang="el-GR" sz="1800" dirty="0" smtClean="0">
                <a:latin typeface="Comic Sans MS" pitchFamily="66" charset="0"/>
              </a:rPr>
              <a:t>        που </a:t>
            </a:r>
            <a:r>
              <a:rPr lang="el-GR" sz="1800" dirty="0">
                <a:latin typeface="Comic Sans MS" pitchFamily="66" charset="0"/>
              </a:rPr>
              <a:t>πάει τρία </a:t>
            </a:r>
            <a:r>
              <a:rPr lang="el-GR" sz="1800" dirty="0" err="1">
                <a:latin typeface="Comic Sans MS" pitchFamily="66" charset="0"/>
              </a:rPr>
              <a:t>ζάλα</a:t>
            </a:r>
            <a:r>
              <a:rPr lang="el-GR" sz="1800" dirty="0">
                <a:latin typeface="Comic Sans MS" pitchFamily="66" charset="0"/>
              </a:rPr>
              <a:t> ομπρός και δυο </a:t>
            </a:r>
            <a:r>
              <a:rPr lang="el-GR" sz="1800" dirty="0" err="1">
                <a:latin typeface="Comic Sans MS" pitchFamily="66" charset="0"/>
              </a:rPr>
              <a:t>γιαγιέρνει</a:t>
            </a:r>
            <a:r>
              <a:rPr lang="el-GR" sz="1800" dirty="0">
                <a:latin typeface="Comic Sans MS" pitchFamily="66" charset="0"/>
              </a:rPr>
              <a:t> πάλι</a:t>
            </a:r>
            <a:r>
              <a:rPr lang="en-US" sz="1800" dirty="0">
                <a:latin typeface="Comic Sans MS" pitchFamily="66" charset="0"/>
              </a:rPr>
              <a:t>»</a:t>
            </a:r>
            <a:endParaRPr lang="el-GR" sz="1800" dirty="0">
              <a:latin typeface="Comic Sans MS" pitchFamily="66" charset="0"/>
            </a:endParaRPr>
          </a:p>
          <a:p>
            <a:pPr>
              <a:buNone/>
            </a:pPr>
            <a:r>
              <a:rPr lang="el-GR" sz="1800" dirty="0" smtClean="0">
                <a:latin typeface="Comic Sans MS" pitchFamily="66" charset="0"/>
              </a:rPr>
              <a:t>      </a:t>
            </a:r>
            <a:r>
              <a:rPr lang="en-US" sz="1800" dirty="0" smtClean="0">
                <a:latin typeface="Comic Sans MS" pitchFamily="66" charset="0"/>
              </a:rPr>
              <a:t>«</a:t>
            </a:r>
            <a:r>
              <a:rPr lang="el-GR" sz="1800" dirty="0">
                <a:latin typeface="Comic Sans MS" pitchFamily="66" charset="0"/>
              </a:rPr>
              <a:t>Το </a:t>
            </a:r>
            <a:r>
              <a:rPr lang="el-GR" sz="1800" dirty="0" err="1">
                <a:latin typeface="Comic Sans MS" pitchFamily="66" charset="0"/>
              </a:rPr>
              <a:t>πεντοζάλι</a:t>
            </a:r>
            <a:r>
              <a:rPr lang="el-GR" sz="1800" dirty="0">
                <a:latin typeface="Comic Sans MS" pitchFamily="66" charset="0"/>
              </a:rPr>
              <a:t> σα χορός έχει ομορφιά και χάρη</a:t>
            </a:r>
          </a:p>
          <a:p>
            <a:pPr>
              <a:buNone/>
            </a:pPr>
            <a:r>
              <a:rPr lang="el-GR" sz="1800" dirty="0" smtClean="0">
                <a:latin typeface="Comic Sans MS" pitchFamily="66" charset="0"/>
              </a:rPr>
              <a:t>       με </a:t>
            </a:r>
            <a:r>
              <a:rPr lang="el-GR" sz="1800" dirty="0">
                <a:latin typeface="Comic Sans MS" pitchFamily="66" charset="0"/>
              </a:rPr>
              <a:t>δύναμη με λεβεντιά της Κρήτης το καμάρι</a:t>
            </a:r>
            <a:r>
              <a:rPr lang="en-US" sz="1800" dirty="0">
                <a:latin typeface="Comic Sans MS" pitchFamily="66" charset="0"/>
              </a:rPr>
              <a:t>»</a:t>
            </a:r>
            <a:endParaRPr lang="el-GR" sz="1800" dirty="0">
              <a:latin typeface="Comic Sans MS" pitchFamily="66" charset="0"/>
            </a:endParaRPr>
          </a:p>
          <a:p>
            <a:pPr>
              <a:buNone/>
            </a:pPr>
            <a:r>
              <a:rPr lang="el-GR" sz="1800" dirty="0" smtClean="0">
                <a:latin typeface="Comic Sans MS" pitchFamily="66" charset="0"/>
              </a:rPr>
              <a:t>       </a:t>
            </a:r>
            <a:r>
              <a:rPr lang="en-US" sz="1800" dirty="0" smtClean="0">
                <a:latin typeface="Comic Sans MS" pitchFamily="66" charset="0"/>
              </a:rPr>
              <a:t>«</a:t>
            </a:r>
            <a:r>
              <a:rPr lang="el-GR" sz="1800" dirty="0">
                <a:latin typeface="Comic Sans MS" pitchFamily="66" charset="0"/>
              </a:rPr>
              <a:t>Το </a:t>
            </a:r>
            <a:r>
              <a:rPr lang="el-GR" sz="1800" dirty="0" err="1">
                <a:latin typeface="Comic Sans MS" pitchFamily="66" charset="0"/>
              </a:rPr>
              <a:t>Πεντοζάλι</a:t>
            </a:r>
            <a:r>
              <a:rPr lang="el-GR" sz="1800" dirty="0">
                <a:latin typeface="Comic Sans MS" pitchFamily="66" charset="0"/>
              </a:rPr>
              <a:t> Κρητικός χορός με 5 </a:t>
            </a:r>
            <a:r>
              <a:rPr lang="el-GR" sz="1800" dirty="0" err="1">
                <a:latin typeface="Comic Sans MS" pitchFamily="66" charset="0"/>
              </a:rPr>
              <a:t>ζάλα</a:t>
            </a:r>
            <a:endParaRPr lang="el-GR" sz="1800" dirty="0">
              <a:latin typeface="Comic Sans MS" pitchFamily="66" charset="0"/>
            </a:endParaRPr>
          </a:p>
          <a:p>
            <a:pPr>
              <a:buNone/>
            </a:pPr>
            <a:r>
              <a:rPr lang="el-GR" sz="1800" dirty="0" smtClean="0">
                <a:latin typeface="Comic Sans MS" pitchFamily="66" charset="0"/>
              </a:rPr>
              <a:t>       ζερβά </a:t>
            </a:r>
            <a:r>
              <a:rPr lang="el-GR" sz="1800" dirty="0" err="1">
                <a:latin typeface="Comic Sans MS" pitchFamily="66" charset="0"/>
              </a:rPr>
              <a:t>δεξά</a:t>
            </a:r>
            <a:r>
              <a:rPr lang="el-GR" sz="1800" dirty="0">
                <a:latin typeface="Comic Sans MS" pitchFamily="66" charset="0"/>
              </a:rPr>
              <a:t> και σταυρωτά μικρά μα και μεγάλα</a:t>
            </a:r>
            <a:r>
              <a:rPr lang="en-US" sz="1800" dirty="0">
                <a:latin typeface="Comic Sans MS" pitchFamily="66" charset="0"/>
              </a:rPr>
              <a:t>»</a:t>
            </a:r>
            <a:endParaRPr lang="el-GR" sz="1800" dirty="0">
              <a:latin typeface="Comic Sans MS" pitchFamily="66" charset="0"/>
            </a:endParaRPr>
          </a:p>
          <a:p>
            <a:pPr>
              <a:buNone/>
            </a:pPr>
            <a:r>
              <a:rPr lang="el-GR" sz="1800" dirty="0" smtClean="0">
                <a:latin typeface="Comic Sans MS" pitchFamily="66" charset="0"/>
              </a:rPr>
              <a:t>            Πήρε </a:t>
            </a:r>
            <a:r>
              <a:rPr lang="el-GR" sz="1800" dirty="0">
                <a:latin typeface="Comic Sans MS" pitchFamily="66" charset="0"/>
              </a:rPr>
              <a:t>το όνομά του από τα πέντε βασικά του βήματα τα </a:t>
            </a:r>
            <a:r>
              <a:rPr lang="el-GR" sz="1800" dirty="0" smtClean="0">
                <a:latin typeface="Comic Sans MS" pitchFamily="66" charset="0"/>
              </a:rPr>
              <a:t>οποία επαναλαμβανόμενα </a:t>
            </a:r>
            <a:r>
              <a:rPr lang="el-GR" sz="1800" dirty="0">
                <a:latin typeface="Comic Sans MS" pitchFamily="66" charset="0"/>
              </a:rPr>
              <a:t>γίνονται δέκα. Είναι από τους θεαματικότερους και ίσως ο διασημότερος χορός της Κρήτης. Παρά το ότι όπως θα δούμε παρακάτω πρωτοξεκίνησε από τα Χανιά εν τούτοις θεωρείται γενικά ο χορός όλης της Κρήτης</a:t>
            </a:r>
          </a:p>
          <a:p>
            <a:endParaRPr lang="el-G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55000" lnSpcReduction="20000"/>
          </a:bodyPr>
          <a:lstStyle/>
          <a:p>
            <a:pPr>
              <a:buNone/>
            </a:pPr>
            <a:r>
              <a:rPr lang="el-GR" dirty="0">
                <a:latin typeface="Comic Sans MS" pitchFamily="66" charset="0"/>
              </a:rPr>
              <a:t>Ας δούμε όμως πώς και από πού ξεκίνησε :</a:t>
            </a:r>
          </a:p>
          <a:p>
            <a:pPr>
              <a:buNone/>
            </a:pPr>
            <a:r>
              <a:rPr lang="el-GR" dirty="0">
                <a:latin typeface="Comic Sans MS" pitchFamily="66" charset="0"/>
              </a:rPr>
              <a:t>Ο Ιωάννης </a:t>
            </a:r>
            <a:r>
              <a:rPr lang="el-GR" dirty="0" err="1">
                <a:latin typeface="Comic Sans MS" pitchFamily="66" charset="0"/>
              </a:rPr>
              <a:t>Βλάχος</a:t>
            </a:r>
            <a:r>
              <a:rPr lang="el-GR" dirty="0">
                <a:latin typeface="Comic Sans MS" pitchFamily="66" charset="0"/>
              </a:rPr>
              <a:t> ή </a:t>
            </a:r>
            <a:r>
              <a:rPr lang="el-GR" dirty="0" err="1">
                <a:latin typeface="Comic Sans MS" pitchFamily="66" charset="0"/>
              </a:rPr>
              <a:t>Δασκαλογιάννης</a:t>
            </a:r>
            <a:r>
              <a:rPr lang="el-GR" dirty="0">
                <a:latin typeface="Comic Sans MS" pitchFamily="66" charset="0"/>
              </a:rPr>
              <a:t> έμπορος από την </a:t>
            </a:r>
            <a:r>
              <a:rPr lang="el-GR" dirty="0" err="1">
                <a:latin typeface="Comic Sans MS" pitchFamily="66" charset="0"/>
              </a:rPr>
              <a:t>Ανώπολη</a:t>
            </a:r>
            <a:r>
              <a:rPr lang="el-GR" dirty="0">
                <a:latin typeface="Comic Sans MS" pitchFamily="66" charset="0"/>
              </a:rPr>
              <a:t> </a:t>
            </a:r>
            <a:r>
              <a:rPr lang="el-GR" dirty="0" err="1">
                <a:latin typeface="Comic Sans MS" pitchFamily="66" charset="0"/>
              </a:rPr>
              <a:t>Σφακίων</a:t>
            </a:r>
            <a:r>
              <a:rPr lang="el-GR" dirty="0">
                <a:latin typeface="Comic Sans MS" pitchFamily="66" charset="0"/>
              </a:rPr>
              <a:t> πίστεψε στο όνειρο της απελευθέρωσης από τους Τούρκους και πεπεισμένος για την Ρωσική βοήθεια κάλεσε το φθινόπωρο του 1769 όλους τους καπεταναίους της επαρχίας </a:t>
            </a:r>
            <a:r>
              <a:rPr lang="el-GR" dirty="0" err="1">
                <a:latin typeface="Comic Sans MS" pitchFamily="66" charset="0"/>
              </a:rPr>
              <a:t>Σφακίων</a:t>
            </a:r>
            <a:r>
              <a:rPr lang="el-GR" dirty="0">
                <a:latin typeface="Comic Sans MS" pitchFamily="66" charset="0"/>
              </a:rPr>
              <a:t> και τους ενημέρωσε για την επικείμενη επανάσταση. Μετά από πολλές συσκέψεις αποφάσισαν η επανάσταση να ξεκινήσει στις 10 Οκτωβρίου του 1769. Οι πρωτεργάτες της επανάστασης ήταν 12 με αρχηγό το </a:t>
            </a:r>
            <a:r>
              <a:rPr lang="el-GR" dirty="0" err="1">
                <a:latin typeface="Comic Sans MS" pitchFamily="66" charset="0"/>
              </a:rPr>
              <a:t>Δασκαλογιάννη</a:t>
            </a:r>
            <a:r>
              <a:rPr lang="el-GR" dirty="0">
                <a:latin typeface="Comic Sans MS" pitchFamily="66" charset="0"/>
              </a:rPr>
              <a:t>.</a:t>
            </a:r>
          </a:p>
          <a:p>
            <a:pPr>
              <a:buNone/>
            </a:pPr>
            <a:r>
              <a:rPr lang="el-GR" dirty="0">
                <a:latin typeface="Comic Sans MS" pitchFamily="66" charset="0"/>
              </a:rPr>
              <a:t>Ο </a:t>
            </a:r>
            <a:r>
              <a:rPr lang="el-GR" dirty="0" err="1">
                <a:latin typeface="Comic Sans MS" pitchFamily="66" charset="0"/>
              </a:rPr>
              <a:t>Δασκαλογιάννης</a:t>
            </a:r>
            <a:r>
              <a:rPr lang="el-GR" dirty="0">
                <a:latin typeface="Comic Sans MS" pitchFamily="66" charset="0"/>
              </a:rPr>
              <a:t> και οι υπόλοιποι καπεταναίοι έχοντας υπ’ όψιν τους αυτό που συνέβη πριν από είκοσι χρόνια στις </a:t>
            </a:r>
            <a:r>
              <a:rPr lang="el-GR" dirty="0" err="1">
                <a:latin typeface="Comic Sans MS" pitchFamily="66" charset="0"/>
              </a:rPr>
              <a:t>Λουσακιές</a:t>
            </a:r>
            <a:r>
              <a:rPr lang="el-GR" dirty="0">
                <a:latin typeface="Comic Sans MS" pitchFamily="66" charset="0"/>
              </a:rPr>
              <a:t> με το συρτό κάλεσαν κι αυτοί τον Στεφανή </a:t>
            </a:r>
            <a:r>
              <a:rPr lang="el-GR" dirty="0" err="1">
                <a:latin typeface="Comic Sans MS" pitchFamily="66" charset="0"/>
              </a:rPr>
              <a:t>Τριανταφυλλάκη</a:t>
            </a:r>
            <a:r>
              <a:rPr lang="el-GR" dirty="0">
                <a:latin typeface="Comic Sans MS" pitchFamily="66" charset="0"/>
              </a:rPr>
              <a:t> ή </a:t>
            </a:r>
            <a:r>
              <a:rPr lang="el-GR" dirty="0" err="1">
                <a:latin typeface="Comic Sans MS" pitchFamily="66" charset="0"/>
              </a:rPr>
              <a:t>Κιόρο</a:t>
            </a:r>
            <a:r>
              <a:rPr lang="el-GR" dirty="0">
                <a:latin typeface="Comic Sans MS" pitchFamily="66" charset="0"/>
              </a:rPr>
              <a:t> στην </a:t>
            </a:r>
            <a:r>
              <a:rPr lang="el-GR" dirty="0" err="1">
                <a:latin typeface="Comic Sans MS" pitchFamily="66" charset="0"/>
              </a:rPr>
              <a:t>Ανώπολη</a:t>
            </a:r>
            <a:r>
              <a:rPr lang="el-GR" dirty="0">
                <a:latin typeface="Comic Sans MS" pitchFamily="66" charset="0"/>
              </a:rPr>
              <a:t> για να ετοιμάσει ένα νέο χορό ειδικά γραμμένο για το </a:t>
            </a:r>
            <a:r>
              <a:rPr lang="en-US" dirty="0">
                <a:latin typeface="Comic Sans MS" pitchFamily="66" charset="0"/>
              </a:rPr>
              <a:t>«</a:t>
            </a:r>
            <a:r>
              <a:rPr lang="el-GR" dirty="0">
                <a:latin typeface="Comic Sans MS" pitchFamily="66" charset="0"/>
              </a:rPr>
              <a:t>πέμπτο ζάλο</a:t>
            </a:r>
            <a:r>
              <a:rPr lang="en-US" dirty="0">
                <a:latin typeface="Comic Sans MS" pitchFamily="66" charset="0"/>
              </a:rPr>
              <a:t>» </a:t>
            </a:r>
            <a:r>
              <a:rPr lang="el-GR" dirty="0">
                <a:latin typeface="Comic Sans MS" pitchFamily="66" charset="0"/>
              </a:rPr>
              <a:t>δηλαδή την επικείμενη επανάσταση. </a:t>
            </a:r>
          </a:p>
          <a:p>
            <a:pPr>
              <a:buNone/>
            </a:pPr>
            <a:r>
              <a:rPr lang="el-GR" dirty="0">
                <a:latin typeface="Comic Sans MS" pitchFamily="66" charset="0"/>
              </a:rPr>
              <a:t>Πραγματικά ο </a:t>
            </a:r>
            <a:r>
              <a:rPr lang="el-GR" dirty="0" err="1">
                <a:latin typeface="Comic Sans MS" pitchFamily="66" charset="0"/>
              </a:rPr>
              <a:t>Κιόρος</a:t>
            </a:r>
            <a:r>
              <a:rPr lang="el-GR" dirty="0">
                <a:latin typeface="Comic Sans MS" pitchFamily="66" charset="0"/>
              </a:rPr>
              <a:t> πήγε στην </a:t>
            </a:r>
            <a:r>
              <a:rPr lang="el-GR" dirty="0" err="1">
                <a:latin typeface="Comic Sans MS" pitchFamily="66" charset="0"/>
              </a:rPr>
              <a:t>Ανώπολη</a:t>
            </a:r>
            <a:r>
              <a:rPr lang="el-GR" dirty="0">
                <a:latin typeface="Comic Sans MS" pitchFamily="66" charset="0"/>
              </a:rPr>
              <a:t> και κάθισε έξι μήνες. Εκεί συνέθεσε τις μελωδίες του νέου χορού οι οποίες σύμφωνα με τον </a:t>
            </a:r>
            <a:r>
              <a:rPr lang="el-GR" dirty="0" err="1">
                <a:latin typeface="Comic Sans MS" pitchFamily="66" charset="0"/>
              </a:rPr>
              <a:t>Δασκαλογιάννη</a:t>
            </a:r>
            <a:r>
              <a:rPr lang="el-GR" dirty="0">
                <a:latin typeface="Comic Sans MS" pitchFamily="66" charset="0"/>
              </a:rPr>
              <a:t> έπρεπε να είναι 12 όσες και οι οπλαρχηγοί και τα βήματα 10 όπως η ημέρα που θα ξεκινούσε η επανάσταση. Στο ξεκίνημα της επανάστασης οι καπεταναίοι πιασμένοι από τους ώμους για να δηλώσουν την αλληλοϋποστήριξή τους χόρεψαν αυτό το νέο χορό τον οποίο ονόμασαν </a:t>
            </a:r>
            <a:r>
              <a:rPr lang="el-GR" dirty="0" err="1">
                <a:latin typeface="Comic Sans MS" pitchFamily="66" charset="0"/>
              </a:rPr>
              <a:t>Πεντοζάλι</a:t>
            </a:r>
            <a:r>
              <a:rPr lang="el-GR" dirty="0">
                <a:latin typeface="Comic Sans MS" pitchFamily="66" charset="0"/>
              </a:rPr>
              <a:t> και όχι Πεντοζάλης δηλαδή το πέμπτο βήμα του ξεσηκωμού.</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55000" lnSpcReduction="20000"/>
          </a:bodyPr>
          <a:lstStyle/>
          <a:p>
            <a:pPr>
              <a:buNone/>
            </a:pPr>
            <a:r>
              <a:rPr lang="el-GR" dirty="0">
                <a:latin typeface="Comic Sans MS" pitchFamily="66" charset="0"/>
              </a:rPr>
              <a:t>Άλλη εκδοχή θέλει το </a:t>
            </a:r>
            <a:r>
              <a:rPr lang="el-GR" dirty="0" err="1">
                <a:latin typeface="Comic Sans MS" pitchFamily="66" charset="0"/>
              </a:rPr>
              <a:t>Πεντοζάλι</a:t>
            </a:r>
            <a:r>
              <a:rPr lang="el-GR" dirty="0">
                <a:latin typeface="Comic Sans MS" pitchFamily="66" charset="0"/>
              </a:rPr>
              <a:t> να έχει δημιουργηθεί από τη συμφωνία πέντε καπεταναίων για την επανάσταση που ο καθένας είχε το δικό του γύρισμα.</a:t>
            </a:r>
          </a:p>
          <a:p>
            <a:pPr>
              <a:buNone/>
            </a:pPr>
            <a:r>
              <a:rPr lang="el-GR" dirty="0">
                <a:latin typeface="Comic Sans MS" pitchFamily="66" charset="0"/>
              </a:rPr>
              <a:t>Στο ξεκίνημά του ήταν καθαρά ανδρικός χορός και χορευόταν από άντρες οπλισμένους .Το μαύρο </a:t>
            </a:r>
            <a:r>
              <a:rPr lang="el-GR" dirty="0" err="1">
                <a:latin typeface="Comic Sans MS" pitchFamily="66" charset="0"/>
              </a:rPr>
              <a:t>κρουσάτο</a:t>
            </a:r>
            <a:r>
              <a:rPr lang="el-GR" dirty="0">
                <a:latin typeface="Comic Sans MS" pitchFamily="66" charset="0"/>
              </a:rPr>
              <a:t> μαντήλι που φοράνε οι χορευτές μαρτυρά τις θυσίες του κρητικού λαού.</a:t>
            </a:r>
          </a:p>
          <a:p>
            <a:pPr>
              <a:buNone/>
            </a:pPr>
            <a:r>
              <a:rPr lang="el-GR" dirty="0">
                <a:latin typeface="Comic Sans MS" pitchFamily="66" charset="0"/>
              </a:rPr>
              <a:t>Σιγά σιγά άρχισε να χορεύεται και από γυναίκες. Οι χορευτές είναι πιασμένοι από τους ώμους. Στο </a:t>
            </a:r>
            <a:r>
              <a:rPr lang="el-GR" dirty="0" err="1">
                <a:latin typeface="Comic Sans MS" pitchFamily="66" charset="0"/>
              </a:rPr>
              <a:t>Πεντοζάλι</a:t>
            </a:r>
            <a:r>
              <a:rPr lang="el-GR" dirty="0">
                <a:latin typeface="Comic Sans MS" pitchFamily="66" charset="0"/>
              </a:rPr>
              <a:t> ο μπροστινός δεν επιδίδεται σε ατομικές φιγούρες αλλά είναι ενσωματωμένος με το σύνολο εκτελώντας μόνο ομαδικές φιγούρες. </a:t>
            </a:r>
            <a:r>
              <a:rPr lang="el-GR" dirty="0" err="1">
                <a:latin typeface="Comic Sans MS" pitchFamily="66" charset="0"/>
              </a:rPr>
              <a:t>Tα</a:t>
            </a:r>
            <a:r>
              <a:rPr lang="el-GR" dirty="0">
                <a:latin typeface="Comic Sans MS" pitchFamily="66" charset="0"/>
              </a:rPr>
              <a:t> πολλαπλά χτυπήματα </a:t>
            </a:r>
            <a:r>
              <a:rPr lang="en-US" dirty="0">
                <a:latin typeface="Comic Sans MS" pitchFamily="66" charset="0"/>
              </a:rPr>
              <a:t>« </a:t>
            </a:r>
            <a:r>
              <a:rPr lang="el-GR" dirty="0">
                <a:latin typeface="Comic Sans MS" pitchFamily="66" charset="0"/>
              </a:rPr>
              <a:t>οι </a:t>
            </a:r>
            <a:r>
              <a:rPr lang="el-GR" dirty="0" err="1">
                <a:latin typeface="Comic Sans MS" pitchFamily="66" charset="0"/>
              </a:rPr>
              <a:t>πατιές</a:t>
            </a:r>
            <a:r>
              <a:rPr lang="en-US" dirty="0">
                <a:latin typeface="Comic Sans MS" pitchFamily="66" charset="0"/>
              </a:rPr>
              <a:t>» </a:t>
            </a:r>
            <a:r>
              <a:rPr lang="el-GR" dirty="0">
                <a:latin typeface="Comic Sans MS" pitchFamily="66" charset="0"/>
              </a:rPr>
              <a:t>όπως λέγονται των χορευτών στο έδαφος συμβολίζουν τις ομοβροντίες των όπλων στη μάχη. Οι γυναίκες δεν εκτελούν ομαδικές ή ατομικές φιγούρες. Στην Κίσσαμο συνηθίζεται να φωνάζουν το όνομα του κάθε οπλαρχηγού σε κάθε γύρισμα της μελωδίας.</a:t>
            </a:r>
          </a:p>
          <a:p>
            <a:pPr>
              <a:buNone/>
            </a:pPr>
            <a:r>
              <a:rPr lang="el-GR" dirty="0">
                <a:latin typeface="Comic Sans MS" pitchFamily="66" charset="0"/>
              </a:rPr>
              <a:t>Εδώ πρέπει και πάλι να τονιστεί ότι και στο </a:t>
            </a:r>
            <a:r>
              <a:rPr lang="el-GR" dirty="0" err="1">
                <a:latin typeface="Comic Sans MS" pitchFamily="66" charset="0"/>
              </a:rPr>
              <a:t>Πεντοζάλι</a:t>
            </a:r>
            <a:r>
              <a:rPr lang="el-GR" dirty="0">
                <a:latin typeface="Comic Sans MS" pitchFamily="66" charset="0"/>
              </a:rPr>
              <a:t> όπως άλλωστε και στους περισσότερους χορούς με το πέρασμα των χρόνων η αυστηρή δομή των χορών έχει χαλαρώσει για διάφορους λόγους. Επίσης ο χορός δεν διαχωριζόταν σε σιγανό και σε γρήγορο. Η διάκριση αυτή έγινε κατά το 1950 όταν μερικοί λυράρηδες της κεντρικής Κρήτης γύριζαν τις κοντυλιές του Σιγανού τον οποίο είδαμε παραπάνω σε </a:t>
            </a:r>
            <a:r>
              <a:rPr lang="el-GR" dirty="0" err="1">
                <a:latin typeface="Comic Sans MS" pitchFamily="66" charset="0"/>
              </a:rPr>
              <a:t>Πεντοζάλι</a:t>
            </a:r>
            <a:r>
              <a:rPr lang="el-GR" dirty="0">
                <a:latin typeface="Comic Sans MS" pitchFamily="66" charset="0"/>
              </a:rPr>
              <a:t> και η σχέση αυτή έχει σήμερα καθιερωθεί</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latin typeface="Comic Sans MS" pitchFamily="66" charset="0"/>
              </a:rPr>
              <a:t>ΣΥΡΤΟΣ</a:t>
            </a:r>
            <a:endParaRPr lang="el-GR" dirty="0">
              <a:latin typeface="Comic Sans MS" pitchFamily="66" charset="0"/>
            </a:endParaRPr>
          </a:p>
        </p:txBody>
      </p:sp>
      <p:sp>
        <p:nvSpPr>
          <p:cNvPr id="3" name="2 - Θέση περιεχομένου"/>
          <p:cNvSpPr>
            <a:spLocks noGrp="1"/>
          </p:cNvSpPr>
          <p:nvPr>
            <p:ph idx="1"/>
          </p:nvPr>
        </p:nvSpPr>
        <p:spPr/>
        <p:txBody>
          <a:bodyPr>
            <a:noAutofit/>
          </a:bodyPr>
          <a:lstStyle/>
          <a:p>
            <a:r>
              <a:rPr lang="el-GR" sz="1800" dirty="0">
                <a:latin typeface="Comic Sans MS" pitchFamily="66" charset="0"/>
              </a:rPr>
              <a:t>Είναι ίσως ο πιο δημοφιλής χορός σήμερα στην Κρήτη. Λέγεται και </a:t>
            </a:r>
            <a:r>
              <a:rPr lang="el-GR" sz="1800" dirty="0" err="1">
                <a:latin typeface="Comic Sans MS" pitchFamily="66" charset="0"/>
              </a:rPr>
              <a:t>σερτός</a:t>
            </a:r>
            <a:r>
              <a:rPr lang="el-GR" sz="1800" dirty="0">
                <a:latin typeface="Comic Sans MS" pitchFamily="66" charset="0"/>
              </a:rPr>
              <a:t>, χανιώτικος ή </a:t>
            </a:r>
            <a:r>
              <a:rPr lang="el-GR" sz="1800" dirty="0" err="1">
                <a:latin typeface="Comic Sans MS" pitchFamily="66" charset="0"/>
              </a:rPr>
              <a:t>χανιώτης</a:t>
            </a:r>
            <a:r>
              <a:rPr lang="el-GR" sz="1800" dirty="0">
                <a:latin typeface="Comic Sans MS" pitchFamily="66" charset="0"/>
              </a:rPr>
              <a:t> καθώς η διάδοση και η γέννησή του (όπως θα δούμε παρακάτω) με τη μορφή που τον συναντάμε σήμερα έγινε στο νομό Χανίων και ειδικότερα στην επαρχία </a:t>
            </a:r>
            <a:r>
              <a:rPr lang="el-GR" sz="1800" dirty="0" err="1">
                <a:latin typeface="Comic Sans MS" pitchFamily="66" charset="0"/>
              </a:rPr>
              <a:t>Κισσάμου</a:t>
            </a:r>
            <a:r>
              <a:rPr lang="el-GR" sz="1800" dirty="0">
                <a:latin typeface="Comic Sans MS" pitchFamily="66" charset="0"/>
              </a:rPr>
              <a:t> </a:t>
            </a:r>
            <a:r>
              <a:rPr lang="el-GR" sz="1800" dirty="0" err="1">
                <a:latin typeface="Comic Sans MS" pitchFamily="66" charset="0"/>
              </a:rPr>
              <a:t>γι’αυτό</a:t>
            </a:r>
            <a:r>
              <a:rPr lang="el-GR" sz="1800" dirty="0">
                <a:latin typeface="Comic Sans MS" pitchFamily="66" charset="0"/>
              </a:rPr>
              <a:t> θα τον ακούσομε και </a:t>
            </a:r>
            <a:r>
              <a:rPr lang="el-GR" sz="1800" dirty="0" err="1">
                <a:latin typeface="Comic Sans MS" pitchFamily="66" charset="0"/>
              </a:rPr>
              <a:t>κισσαμίτικο</a:t>
            </a:r>
            <a:r>
              <a:rPr lang="el-GR" sz="1800" dirty="0">
                <a:latin typeface="Comic Sans MS" pitchFamily="66" charset="0"/>
              </a:rPr>
              <a:t>. Αποκαλείται επίσης και </a:t>
            </a:r>
            <a:r>
              <a:rPr lang="en-US" sz="1800" dirty="0">
                <a:latin typeface="Comic Sans MS" pitchFamily="66" charset="0"/>
              </a:rPr>
              <a:t>« </a:t>
            </a:r>
            <a:r>
              <a:rPr lang="el-GR" sz="1800" dirty="0">
                <a:latin typeface="Comic Sans MS" pitchFamily="66" charset="0"/>
              </a:rPr>
              <a:t>χορός της αγάπης</a:t>
            </a:r>
            <a:r>
              <a:rPr lang="en-US" sz="1800" dirty="0">
                <a:latin typeface="Comic Sans MS" pitchFamily="66" charset="0"/>
              </a:rPr>
              <a:t>» . </a:t>
            </a:r>
            <a:r>
              <a:rPr lang="el-GR" sz="1800" dirty="0" err="1">
                <a:latin typeface="Comic Sans MS" pitchFamily="66" charset="0"/>
              </a:rPr>
              <a:t>Σερτός</a:t>
            </a:r>
            <a:r>
              <a:rPr lang="el-GR" sz="1800" dirty="0">
                <a:latin typeface="Comic Sans MS" pitchFamily="66" charset="0"/>
              </a:rPr>
              <a:t> ή συρτός ονομάζεται γιατί τα πόδια του χορευτή σέρνονται στο έδαφος χωρίς να χάσουν την επαφή τους με τη γη την οποία οι </a:t>
            </a:r>
            <a:r>
              <a:rPr lang="el-GR" sz="1800" dirty="0" err="1">
                <a:latin typeface="Comic Sans MS" pitchFamily="66" charset="0"/>
              </a:rPr>
              <a:t>Κρήτες</a:t>
            </a:r>
            <a:r>
              <a:rPr lang="el-GR" sz="1800" dirty="0">
                <a:latin typeface="Comic Sans MS" pitchFamily="66" charset="0"/>
              </a:rPr>
              <a:t> λάτρεψαν ως θεά.</a:t>
            </a:r>
          </a:p>
          <a:p>
            <a:r>
              <a:rPr lang="el-GR" sz="1800" dirty="0">
                <a:latin typeface="Comic Sans MS" pitchFamily="66" charset="0"/>
              </a:rPr>
              <a:t>Ο συρτός ως χορός με μορφή που δεν μπορούμε να γνωρίζουμε πρέπει να υπάρχει εκατοντάδες χρόνια τώρα στην Κρήτη. Σαν μελωδία προϋπήρχε ήδη από τα Βυζαντινά χρόνια. Κατά την άλωση της Κων/</a:t>
            </a:r>
            <a:r>
              <a:rPr lang="el-GR" sz="1800" dirty="0" err="1">
                <a:latin typeface="Comic Sans MS" pitchFamily="66" charset="0"/>
              </a:rPr>
              <a:t>λης</a:t>
            </a:r>
            <a:r>
              <a:rPr lang="el-GR" sz="1800" dirty="0">
                <a:latin typeface="Comic Sans MS" pitchFamily="66" charset="0"/>
              </a:rPr>
              <a:t> Κρητικοί πολεμιστές με αρχηγό το </a:t>
            </a:r>
            <a:r>
              <a:rPr lang="el-GR" sz="1800" dirty="0" err="1">
                <a:latin typeface="Comic Sans MS" pitchFamily="66" charset="0"/>
              </a:rPr>
              <a:t>Σφακιανό</a:t>
            </a:r>
            <a:r>
              <a:rPr lang="el-GR" sz="1800" dirty="0">
                <a:latin typeface="Comic Sans MS" pitchFamily="66" charset="0"/>
              </a:rPr>
              <a:t> </a:t>
            </a:r>
            <a:r>
              <a:rPr lang="el-GR" sz="1800" dirty="0" err="1">
                <a:latin typeface="Comic Sans MS" pitchFamily="66" charset="0"/>
              </a:rPr>
              <a:t>Μανούσο</a:t>
            </a:r>
            <a:r>
              <a:rPr lang="el-GR" sz="1800" dirty="0">
                <a:latin typeface="Comic Sans MS" pitchFamily="66" charset="0"/>
              </a:rPr>
              <a:t> Καλλικράτη πήγαν να πολεμήσουν στο πλευρό των Βυζαντινών. Εκεί κατά την ανάπαυλα των μαχών έβγαλαν κάποιες μελωδίες βυζαντινού-κρητικού μίγματος που τις τραγουδούσαν στις μάχες και πήραν την ονομασία Πρώτος Χανιώτικος και Δεύτερος Χανιώτικος ή </a:t>
            </a:r>
            <a:r>
              <a:rPr lang="el-GR" sz="1800" dirty="0" err="1">
                <a:latin typeface="Comic Sans MS" pitchFamily="66" charset="0"/>
              </a:rPr>
              <a:t>Κισσαμίτικος</a:t>
            </a:r>
            <a:r>
              <a:rPr lang="el-GR" sz="1800" dirty="0">
                <a:latin typeface="Comic Sans MS" pitchFamily="66" charset="0"/>
              </a:rPr>
              <a:t> προφανώς από την καταγωγή των περισσότερων πολεμιστών.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96</TotalTime>
  <Words>1991</Words>
  <Application>Microsoft Office PowerPoint</Application>
  <PresentationFormat>Προβολή στην οθόνη (4:3)</PresentationFormat>
  <Paragraphs>65</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Διαστημικό</vt:lpstr>
      <vt:lpstr>Διαφάνεια 1</vt:lpstr>
      <vt:lpstr>ΜΑΛΕΒΙΖΙΩΤΗΣ</vt:lpstr>
      <vt:lpstr>Διαφάνεια 3</vt:lpstr>
      <vt:lpstr>ΛΑΖΩΤΗΣ</vt:lpstr>
      <vt:lpstr>Διαφάνεια 5</vt:lpstr>
      <vt:lpstr>ΠΕΝΤΟΖΑΛΗΣ</vt:lpstr>
      <vt:lpstr>Διαφάνεια 7</vt:lpstr>
      <vt:lpstr>Διαφάνεια 8</vt:lpstr>
      <vt:lpstr>ΣΥΡΤΟΣ</vt:lpstr>
      <vt:lpstr>Διαφάνεια 10</vt:lpstr>
      <vt:lpstr>Διαφάνεια 11</vt:lpstr>
      <vt:lpstr>ΣΟΥΣΤΑ</vt:lpstr>
      <vt:lpstr>ΡΟΔΟΝ</vt:lpstr>
      <vt:lpstr>Διαφάνεια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Παραδοσιακοί χοροί Κρήτης</dc:title>
  <dc:creator> </dc:creator>
  <cp:lastModifiedBy> </cp:lastModifiedBy>
  <cp:revision>8</cp:revision>
  <dcterms:created xsi:type="dcterms:W3CDTF">2016-05-20T08:07:25Z</dcterms:created>
  <dcterms:modified xsi:type="dcterms:W3CDTF">2016-05-20T09:43:37Z</dcterms:modified>
</cp:coreProperties>
</file>